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9" r:id="rId2"/>
    <p:sldId id="257" r:id="rId3"/>
    <p:sldId id="259" r:id="rId4"/>
    <p:sldId id="260" r:id="rId5"/>
    <p:sldId id="261" r:id="rId6"/>
    <p:sldId id="262" r:id="rId7"/>
    <p:sldId id="258" r:id="rId8"/>
    <p:sldId id="263" r:id="rId9"/>
    <p:sldId id="264" r:id="rId10"/>
    <p:sldId id="270" r:id="rId11"/>
    <p:sldId id="266" r:id="rId12"/>
    <p:sldId id="265" r:id="rId13"/>
    <p:sldId id="267" r:id="rId14"/>
    <p:sldId id="268" r:id="rId15"/>
    <p:sldId id="269" r:id="rId16"/>
    <p:sldId id="271" r:id="rId17"/>
    <p:sldId id="272" r:id="rId18"/>
    <p:sldId id="277" r:id="rId19"/>
    <p:sldId id="273" r:id="rId20"/>
    <p:sldId id="274" r:id="rId21"/>
    <p:sldId id="275" r:id="rId22"/>
    <p:sldId id="276" r:id="rId23"/>
    <p:sldId id="278" r:id="rId24"/>
    <p:sldId id="279" r:id="rId25"/>
    <p:sldId id="280" r:id="rId26"/>
    <p:sldId id="282" r:id="rId27"/>
    <p:sldId id="281"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55B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3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7C56A70-65A7-47D3-899A-353116E2C072}" type="datetimeFigureOut">
              <a:rPr lang="en-US" smtClean="0">
                <a:solidFill>
                  <a:srgbClr val="D6ECFF"/>
                </a:solidFill>
              </a:rPr>
              <a:pPr/>
              <a:t>3/27/2016</a:t>
            </a:fld>
            <a:endParaRPr lang="en-US">
              <a:solidFill>
                <a:srgbClr val="D6ECFF"/>
              </a:solidFill>
            </a:endParaRPr>
          </a:p>
        </p:txBody>
      </p:sp>
      <p:sp>
        <p:nvSpPr>
          <p:cNvPr id="17" name="Footer Placeholder 16"/>
          <p:cNvSpPr>
            <a:spLocks noGrp="1"/>
          </p:cNvSpPr>
          <p:nvPr>
            <p:ph type="ftr" sz="quarter" idx="11"/>
          </p:nvPr>
        </p:nvSpPr>
        <p:spPr/>
        <p:txBody>
          <a:bodyPr/>
          <a:lstStyle>
            <a:extLst/>
          </a:lstStyle>
          <a:p>
            <a:endParaRPr lang="en-US">
              <a:solidFill>
                <a:srgbClr val="D6ECFF"/>
              </a:solidFill>
            </a:endParaRPr>
          </a:p>
        </p:txBody>
      </p:sp>
      <p:sp>
        <p:nvSpPr>
          <p:cNvPr id="29" name="Slide Number Placeholder 28"/>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56A70-65A7-47D3-899A-353116E2C072}" type="datetimeFigureOut">
              <a:rPr lang="en-US" smtClean="0">
                <a:solidFill>
                  <a:srgbClr val="D6ECFF"/>
                </a:solidFill>
              </a:rPr>
              <a:pPr/>
              <a:t>3/27/2016</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56A70-65A7-47D3-899A-353116E2C072}" type="datetimeFigureOut">
              <a:rPr lang="en-US" smtClean="0">
                <a:solidFill>
                  <a:srgbClr val="D6ECFF"/>
                </a:solidFill>
              </a:rPr>
              <a:pPr/>
              <a:t>3/27/2016</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56A70-65A7-47D3-899A-353116E2C072}" type="datetimeFigureOut">
              <a:rPr lang="en-US" smtClean="0">
                <a:solidFill>
                  <a:srgbClr val="D6ECFF"/>
                </a:solidFill>
              </a:rPr>
              <a:pPr/>
              <a:t>3/27/2016</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C56A70-65A7-47D3-899A-353116E2C072}" type="datetimeFigureOut">
              <a:rPr lang="en-US" smtClean="0">
                <a:solidFill>
                  <a:srgbClr val="D6ECFF"/>
                </a:solidFill>
              </a:rPr>
              <a:pPr/>
              <a:t>3/27/2016</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C56A70-65A7-47D3-899A-353116E2C072}" type="datetimeFigureOut">
              <a:rPr lang="en-US" smtClean="0">
                <a:solidFill>
                  <a:srgbClr val="D6ECFF"/>
                </a:solidFill>
              </a:rPr>
              <a:pPr/>
              <a:t>3/27/2016</a:t>
            </a:fld>
            <a:endParaRPr lang="en-US">
              <a:solidFill>
                <a:srgbClr val="D6ECFF"/>
              </a:solidFill>
            </a:endParaRPr>
          </a:p>
        </p:txBody>
      </p:sp>
      <p:sp>
        <p:nvSpPr>
          <p:cNvPr id="6" name="Footer Placeholder 5"/>
          <p:cNvSpPr>
            <a:spLocks noGrp="1"/>
          </p:cNvSpPr>
          <p:nvPr>
            <p:ph type="ftr" sz="quarter" idx="11"/>
          </p:nvPr>
        </p:nvSpPr>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C56A70-65A7-47D3-899A-353116E2C072}" type="datetimeFigureOut">
              <a:rPr lang="en-US" smtClean="0">
                <a:solidFill>
                  <a:srgbClr val="D6ECFF"/>
                </a:solidFill>
              </a:rPr>
              <a:pPr/>
              <a:t>3/27/2016</a:t>
            </a:fld>
            <a:endParaRPr lang="en-US">
              <a:solidFill>
                <a:srgbClr val="D6ECFF"/>
              </a:solidFill>
            </a:endParaRPr>
          </a:p>
        </p:txBody>
      </p:sp>
      <p:sp>
        <p:nvSpPr>
          <p:cNvPr id="8" name="Footer Placeholder 7"/>
          <p:cNvSpPr>
            <a:spLocks noGrp="1"/>
          </p:cNvSpPr>
          <p:nvPr>
            <p:ph type="ftr" sz="quarter" idx="11"/>
          </p:nvPr>
        </p:nvSpPr>
        <p:spPr/>
        <p:txBody>
          <a:bodyPr/>
          <a:lstStyle>
            <a:extLst/>
          </a:lstStyle>
          <a:p>
            <a:endParaRPr lang="en-US">
              <a:solidFill>
                <a:srgbClr val="D6ECFF"/>
              </a:solidFill>
            </a:endParaRPr>
          </a:p>
        </p:txBody>
      </p:sp>
      <p:sp>
        <p:nvSpPr>
          <p:cNvPr id="9" name="Slide Number Placeholder 8"/>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7C56A70-65A7-47D3-899A-353116E2C072}" type="datetimeFigureOut">
              <a:rPr lang="en-US" smtClean="0">
                <a:solidFill>
                  <a:srgbClr val="D6ECFF"/>
                </a:solidFill>
              </a:rPr>
              <a:pPr/>
              <a:t>3/27/2016</a:t>
            </a:fld>
            <a:endParaRPr lang="en-US">
              <a:solidFill>
                <a:srgbClr val="D6ECFF"/>
              </a:solidFill>
            </a:endParaRPr>
          </a:p>
        </p:txBody>
      </p:sp>
      <p:sp>
        <p:nvSpPr>
          <p:cNvPr id="4" name="Footer Placeholder 3"/>
          <p:cNvSpPr>
            <a:spLocks noGrp="1"/>
          </p:cNvSpPr>
          <p:nvPr>
            <p:ph type="ftr" sz="quarter" idx="11"/>
          </p:nvPr>
        </p:nvSpPr>
        <p:spPr/>
        <p:txBody>
          <a:bodyPr/>
          <a:lstStyle>
            <a:extLst/>
          </a:lstStyle>
          <a:p>
            <a:endParaRPr lang="en-US">
              <a:solidFill>
                <a:srgbClr val="D6ECFF"/>
              </a:solidFill>
            </a:endParaRPr>
          </a:p>
        </p:txBody>
      </p:sp>
      <p:sp>
        <p:nvSpPr>
          <p:cNvPr id="5" name="Slide Number Placeholder 4"/>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C56A70-65A7-47D3-899A-353116E2C072}" type="datetimeFigureOut">
              <a:rPr lang="en-US" smtClean="0">
                <a:solidFill>
                  <a:srgbClr val="D6ECFF"/>
                </a:solidFill>
              </a:rPr>
              <a:pPr/>
              <a:t>3/27/2016</a:t>
            </a:fld>
            <a:endParaRPr lang="en-US">
              <a:solidFill>
                <a:srgbClr val="D6ECFF"/>
              </a:solidFill>
            </a:endParaRPr>
          </a:p>
        </p:txBody>
      </p:sp>
      <p:sp>
        <p:nvSpPr>
          <p:cNvPr id="3" name="Footer Placeholder 2"/>
          <p:cNvSpPr>
            <a:spLocks noGrp="1"/>
          </p:cNvSpPr>
          <p:nvPr>
            <p:ph type="ftr" sz="quarter" idx="11"/>
          </p:nvPr>
        </p:nvSpPr>
        <p:spPr/>
        <p:txBody>
          <a:bodyPr/>
          <a:lstStyle>
            <a:extLst/>
          </a:lstStyle>
          <a:p>
            <a:endParaRPr lang="en-US">
              <a:solidFill>
                <a:srgbClr val="D6ECFF"/>
              </a:solidFill>
            </a:endParaRPr>
          </a:p>
        </p:txBody>
      </p:sp>
      <p:sp>
        <p:nvSpPr>
          <p:cNvPr id="4" name="Slide Number Placeholder 3"/>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C56A70-65A7-47D3-899A-353116E2C072}" type="datetimeFigureOut">
              <a:rPr lang="en-US" smtClean="0">
                <a:solidFill>
                  <a:srgbClr val="D6ECFF"/>
                </a:solidFill>
              </a:rPr>
              <a:pPr/>
              <a:t>3/27/2016</a:t>
            </a:fld>
            <a:endParaRPr lang="en-US">
              <a:solidFill>
                <a:srgbClr val="D6ECFF"/>
              </a:solidFill>
            </a:endParaRPr>
          </a:p>
        </p:txBody>
      </p:sp>
      <p:sp>
        <p:nvSpPr>
          <p:cNvPr id="6" name="Footer Placeholder 5"/>
          <p:cNvSpPr>
            <a:spLocks noGrp="1"/>
          </p:cNvSpPr>
          <p:nvPr>
            <p:ph type="ftr" sz="quarter" idx="11"/>
          </p:nvPr>
        </p:nvSpPr>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7C56A70-65A7-47D3-899A-353116E2C072}" type="datetimeFigureOut">
              <a:rPr lang="en-US" smtClean="0">
                <a:solidFill>
                  <a:srgbClr val="D6ECFF"/>
                </a:solidFill>
              </a:rPr>
              <a:pPr/>
              <a:t>3/27/2016</a:t>
            </a:fld>
            <a:endParaRPr lang="en-US">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65000">
              <a:schemeClr val="bg1">
                <a:shade val="90000"/>
                <a:satMod val="375000"/>
              </a:schemeClr>
            </a:gs>
            <a:gs pos="100000">
              <a:srgbClr val="7146BE"/>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7C56A70-65A7-47D3-899A-353116E2C072}" type="datetimeFigureOut">
              <a:rPr lang="en-US" smtClean="0">
                <a:solidFill>
                  <a:srgbClr val="D6ECFF"/>
                </a:solidFill>
              </a:rPr>
              <a:pPr/>
              <a:t>3/27/2016</a:t>
            </a:fld>
            <a:endParaRPr lang="en-US">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87294E3-EB14-439D-8B02-7C51545D616E}" type="slidenum">
              <a:rPr lang="en-US" smtClean="0">
                <a:solidFill>
                  <a:srgbClr val="D6ECFF"/>
                </a:solidFill>
              </a:rPr>
              <a:pPr/>
              <a:t>‹#›</a:t>
            </a:fld>
            <a:endParaRPr lang="en-US">
              <a:solidFill>
                <a:srgbClr val="D6ECFF"/>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 Ultraviolet Light</a:t>
            </a:r>
            <a:br>
              <a:rPr lang="en-US" dirty="0" smtClean="0"/>
            </a:br>
            <a:r>
              <a:rPr lang="en-US" dirty="0" smtClean="0"/>
              <a:t>and Air Pollution</a:t>
            </a:r>
            <a:endParaRPr lang="en-US" dirty="0"/>
          </a:p>
        </p:txBody>
      </p:sp>
      <p:pic>
        <p:nvPicPr>
          <p:cNvPr id="4" name="Picture 6"/>
          <p:cNvPicPr>
            <a:picLocks noChangeAspect="1" noChangeArrowheads="1"/>
          </p:cNvPicPr>
          <p:nvPr/>
        </p:nvPicPr>
        <p:blipFill>
          <a:blip r:embed="rId2" cstate="print"/>
          <a:srcRect/>
          <a:stretch>
            <a:fillRect/>
          </a:stretch>
        </p:blipFill>
        <p:spPr bwMode="auto">
          <a:xfrm>
            <a:off x="609600" y="2133600"/>
            <a:ext cx="2031512" cy="1623060"/>
          </a:xfrm>
          <a:prstGeom prst="rect">
            <a:avLst/>
          </a:prstGeom>
          <a:noFill/>
          <a:ln w="9525">
            <a:noFill/>
            <a:miter lim="800000"/>
            <a:headEnd/>
            <a:tailEnd/>
          </a:ln>
        </p:spPr>
      </p:pic>
      <p:pic>
        <p:nvPicPr>
          <p:cNvPr id="5" name="Picture 4" descr="uvSunscreen.jpg"/>
          <p:cNvPicPr>
            <a:picLocks noChangeAspect="1"/>
          </p:cNvPicPr>
          <p:nvPr/>
        </p:nvPicPr>
        <p:blipFill>
          <a:blip r:embed="rId3" cstate="print">
            <a:lum bright="10000"/>
          </a:blip>
          <a:srcRect r="-3357"/>
          <a:stretch>
            <a:fillRect/>
          </a:stretch>
        </p:blipFill>
        <p:spPr>
          <a:xfrm>
            <a:off x="6781800" y="1752600"/>
            <a:ext cx="1530289" cy="2286000"/>
          </a:xfrm>
          <a:prstGeom prst="rect">
            <a:avLst/>
          </a:prstGeom>
        </p:spPr>
      </p:pic>
      <p:pic>
        <p:nvPicPr>
          <p:cNvPr id="6" name="Picture 5" descr="UVdamage.jpg"/>
          <p:cNvPicPr>
            <a:picLocks noChangeAspect="1"/>
          </p:cNvPicPr>
          <p:nvPr/>
        </p:nvPicPr>
        <p:blipFill>
          <a:blip r:embed="rId4" cstate="print">
            <a:lum contrast="10000"/>
          </a:blip>
          <a:srcRect/>
          <a:stretch>
            <a:fillRect/>
          </a:stretch>
        </p:blipFill>
        <p:spPr>
          <a:xfrm>
            <a:off x="3352800" y="2057400"/>
            <a:ext cx="1375442" cy="1828800"/>
          </a:xfrm>
          <a:prstGeom prst="rect">
            <a:avLst/>
          </a:prstGeom>
        </p:spPr>
      </p:pic>
      <p:pic>
        <p:nvPicPr>
          <p:cNvPr id="7" name="Picture 6" descr="UVdamage.jpg"/>
          <p:cNvPicPr>
            <a:picLocks noChangeAspect="1"/>
          </p:cNvPicPr>
          <p:nvPr/>
        </p:nvPicPr>
        <p:blipFill>
          <a:blip r:embed="rId5" cstate="print">
            <a:lum contrast="10000"/>
          </a:blip>
          <a:srcRect/>
          <a:stretch>
            <a:fillRect/>
          </a:stretch>
        </p:blipFill>
        <p:spPr>
          <a:xfrm>
            <a:off x="4724400" y="2057400"/>
            <a:ext cx="1244813" cy="1828800"/>
          </a:xfrm>
          <a:prstGeom prst="rect">
            <a:avLst/>
          </a:prstGeom>
        </p:spPr>
      </p:pic>
      <p:pic>
        <p:nvPicPr>
          <p:cNvPr id="8" name="Picture 7" descr="Collage800.jpg"/>
          <p:cNvPicPr>
            <a:picLocks noChangeAspect="1"/>
          </p:cNvPicPr>
          <p:nvPr/>
        </p:nvPicPr>
        <p:blipFill>
          <a:blip r:embed="rId6" cstate="screen"/>
          <a:stretch>
            <a:fillRect/>
          </a:stretch>
        </p:blipFill>
        <p:spPr>
          <a:xfrm>
            <a:off x="228600" y="4076510"/>
            <a:ext cx="3505200" cy="2633282"/>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304800"/>
            <a:ext cx="5181600" cy="1938992"/>
          </a:xfrm>
          <a:prstGeom prst="rect">
            <a:avLst/>
          </a:prstGeom>
          <a:noFill/>
        </p:spPr>
        <p:txBody>
          <a:bodyPr wrap="square" rtlCol="0">
            <a:spAutoFit/>
          </a:bodyPr>
          <a:lstStyle/>
          <a:p>
            <a:r>
              <a:rPr lang="en-US" sz="2400" dirty="0" smtClean="0"/>
              <a:t>Your </a:t>
            </a:r>
            <a:r>
              <a:rPr lang="en-US" sz="2400" dirty="0"/>
              <a:t>lab </a:t>
            </a:r>
            <a:r>
              <a:rPr lang="en-US" sz="2400" dirty="0" smtClean="0"/>
              <a:t>drawer has </a:t>
            </a:r>
            <a:r>
              <a:rPr lang="en-US" sz="2400" dirty="0"/>
              <a:t>a </a:t>
            </a:r>
            <a:r>
              <a:rPr lang="en-US" sz="2400" dirty="0" smtClean="0"/>
              <a:t>test tube with white beads that react to UV light.  Your instructor also has plastic packets of these beads.  You can use either one of these to detect UV light. </a:t>
            </a:r>
            <a:endParaRPr lang="en-US" sz="2400" dirty="0"/>
          </a:p>
        </p:txBody>
      </p:sp>
      <p:pic>
        <p:nvPicPr>
          <p:cNvPr id="39938" name="Picture 2" descr="Silver chloride in sunshine with UV detection beads"/>
          <p:cNvPicPr>
            <a:picLocks noChangeAspect="1" noChangeArrowheads="1"/>
          </p:cNvPicPr>
          <p:nvPr/>
        </p:nvPicPr>
        <p:blipFill>
          <a:blip r:embed="rId2" cstate="screen"/>
          <a:srcRect/>
          <a:stretch>
            <a:fillRect/>
          </a:stretch>
        </p:blipFill>
        <p:spPr bwMode="auto">
          <a:xfrm>
            <a:off x="152400" y="228600"/>
            <a:ext cx="3800244" cy="6724650"/>
          </a:xfrm>
          <a:prstGeom prst="rect">
            <a:avLst/>
          </a:prstGeom>
          <a:noFill/>
        </p:spPr>
      </p:pic>
      <p:pic>
        <p:nvPicPr>
          <p:cNvPr id="39940" name="Picture 4" descr="http://www.chemistryland.com/CHM107Lab/Exp08_UV/Lab/UVbeads.jpg"/>
          <p:cNvPicPr>
            <a:picLocks noChangeAspect="1" noChangeArrowheads="1"/>
          </p:cNvPicPr>
          <p:nvPr/>
        </p:nvPicPr>
        <p:blipFill>
          <a:blip r:embed="rId3" cstate="screen"/>
          <a:srcRect/>
          <a:stretch>
            <a:fillRect/>
          </a:stretch>
        </p:blipFill>
        <p:spPr bwMode="auto">
          <a:xfrm>
            <a:off x="2362200" y="2743200"/>
            <a:ext cx="4876800" cy="3629025"/>
          </a:xfrm>
          <a:prstGeom prst="rect">
            <a:avLst/>
          </a:prstGeom>
          <a:noFill/>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E:\ChemistryLand\CHM107LLhybrid\6. UV and Air Pollution\UVBeads.jpg"/>
          <p:cNvPicPr>
            <a:picLocks noChangeAspect="1" noChangeArrowheads="1"/>
          </p:cNvPicPr>
          <p:nvPr/>
        </p:nvPicPr>
        <p:blipFill>
          <a:blip r:embed="rId2" cstate="screen"/>
          <a:srcRect/>
          <a:stretch>
            <a:fillRect/>
          </a:stretch>
        </p:blipFill>
        <p:spPr bwMode="auto">
          <a:xfrm>
            <a:off x="914400" y="2133600"/>
            <a:ext cx="7391400" cy="4724400"/>
          </a:xfrm>
          <a:prstGeom prst="rect">
            <a:avLst/>
          </a:prstGeom>
          <a:noFill/>
        </p:spPr>
      </p:pic>
      <p:sp>
        <p:nvSpPr>
          <p:cNvPr id="3" name="TextBox 2"/>
          <p:cNvSpPr txBox="1"/>
          <p:nvPr/>
        </p:nvSpPr>
        <p:spPr>
          <a:xfrm>
            <a:off x="228600" y="118408"/>
            <a:ext cx="8915400" cy="1938992"/>
          </a:xfrm>
          <a:prstGeom prst="rect">
            <a:avLst/>
          </a:prstGeom>
          <a:noFill/>
        </p:spPr>
        <p:txBody>
          <a:bodyPr wrap="square" rtlCol="0">
            <a:spAutoFit/>
          </a:bodyPr>
          <a:lstStyle/>
          <a:p>
            <a:r>
              <a:rPr lang="en-US" sz="2400" dirty="0" smtClean="0"/>
              <a:t>If the sunglasses block all UV light, then the UV detection beads will be white.    If some color is seen, compare colors to those with no UV blocked.    Here the colored beads seem to have about 25% of the color of the unblocked beads.  So the sunglasses are blocking 75% of the UV light.</a:t>
            </a:r>
            <a:endParaRPr lang="en-US" sz="2400"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VdetectionWithRod.jpg"/>
          <p:cNvPicPr>
            <a:picLocks noChangeAspect="1"/>
          </p:cNvPicPr>
          <p:nvPr/>
        </p:nvPicPr>
        <p:blipFill>
          <a:blip r:embed="rId2" cstate="screen"/>
          <a:srcRect/>
          <a:stretch>
            <a:fillRect/>
          </a:stretch>
        </p:blipFill>
        <p:spPr>
          <a:xfrm>
            <a:off x="533400" y="762000"/>
            <a:ext cx="8152805" cy="6096000"/>
          </a:xfrm>
          <a:prstGeom prst="rect">
            <a:avLst/>
          </a:prstGeom>
        </p:spPr>
      </p:pic>
      <p:sp>
        <p:nvSpPr>
          <p:cNvPr id="3" name="TextBox 2"/>
          <p:cNvSpPr txBox="1"/>
          <p:nvPr/>
        </p:nvSpPr>
        <p:spPr>
          <a:xfrm>
            <a:off x="609600" y="304800"/>
            <a:ext cx="8534400" cy="830997"/>
          </a:xfrm>
          <a:prstGeom prst="rect">
            <a:avLst/>
          </a:prstGeom>
          <a:noFill/>
        </p:spPr>
        <p:txBody>
          <a:bodyPr wrap="square" rtlCol="0">
            <a:spAutoFit/>
          </a:bodyPr>
          <a:lstStyle/>
          <a:p>
            <a:r>
              <a:rPr lang="en-US" sz="2400" dirty="0" smtClean="0"/>
              <a:t>This UV sensitive rod can also be used as an estimate for how much UV light the sunglasses block.</a:t>
            </a:r>
            <a:endParaRPr lang="en-US" sz="2400"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E:\ChemistryLand\CHM107LLhybrid\6. UV and Air Pollution\UVtesterArduino.jpg"/>
          <p:cNvPicPr>
            <a:picLocks noChangeAspect="1" noChangeArrowheads="1"/>
          </p:cNvPicPr>
          <p:nvPr/>
        </p:nvPicPr>
        <p:blipFill>
          <a:blip r:embed="rId2" cstate="screen"/>
          <a:srcRect/>
          <a:stretch>
            <a:fillRect/>
          </a:stretch>
        </p:blipFill>
        <p:spPr bwMode="auto">
          <a:xfrm>
            <a:off x="1066800" y="457200"/>
            <a:ext cx="7044267" cy="3962400"/>
          </a:xfrm>
          <a:prstGeom prst="rect">
            <a:avLst/>
          </a:prstGeom>
          <a:noFill/>
        </p:spPr>
      </p:pic>
      <p:sp>
        <p:nvSpPr>
          <p:cNvPr id="5" name="TextBox 4"/>
          <p:cNvSpPr txBox="1"/>
          <p:nvPr/>
        </p:nvSpPr>
        <p:spPr>
          <a:xfrm>
            <a:off x="304800" y="118408"/>
            <a:ext cx="8839200" cy="1200329"/>
          </a:xfrm>
          <a:prstGeom prst="rect">
            <a:avLst/>
          </a:prstGeom>
          <a:solidFill>
            <a:srgbClr val="000000">
              <a:alpha val="47059"/>
            </a:srgbClr>
          </a:solidFill>
          <a:effectLst>
            <a:softEdge rad="127000"/>
          </a:effectLst>
        </p:spPr>
        <p:txBody>
          <a:bodyPr wrap="square" rtlCol="0">
            <a:spAutoFit/>
          </a:bodyPr>
          <a:lstStyle/>
          <a:p>
            <a:r>
              <a:rPr lang="en-US" sz="2400" dirty="0" smtClean="0">
                <a:latin typeface="Arial" pitchFamily="34" charset="0"/>
                <a:cs typeface="Arial" pitchFamily="34" charset="0"/>
              </a:rPr>
              <a:t>A  UV sensor is hooked up to an </a:t>
            </a:r>
            <a:r>
              <a:rPr lang="en-US" sz="2400" dirty="0" err="1" smtClean="0">
                <a:latin typeface="Arial" pitchFamily="34" charset="0"/>
                <a:cs typeface="Arial" pitchFamily="34" charset="0"/>
              </a:rPr>
              <a:t>Arduino</a:t>
            </a:r>
            <a:r>
              <a:rPr lang="en-US" sz="2400" dirty="0" smtClean="0">
                <a:latin typeface="Arial" pitchFamily="34" charset="0"/>
                <a:cs typeface="Arial" pitchFamily="34" charset="0"/>
              </a:rPr>
              <a:t> brand microprocessor (low power computer).   The amount of UV light detected is displayed on an LED digital readout.</a:t>
            </a:r>
            <a:endParaRPr lang="en-US" sz="2400" dirty="0">
              <a:latin typeface="Arial" pitchFamily="34" charset="0"/>
              <a:cs typeface="Arial" pitchFamily="34" charset="0"/>
            </a:endParaRPr>
          </a:p>
        </p:txBody>
      </p:sp>
      <p:sp>
        <p:nvSpPr>
          <p:cNvPr id="8" name="TextBox 7"/>
          <p:cNvSpPr txBox="1"/>
          <p:nvPr/>
        </p:nvSpPr>
        <p:spPr>
          <a:xfrm>
            <a:off x="6019800" y="3505200"/>
            <a:ext cx="2895600" cy="461665"/>
          </a:xfrm>
          <a:prstGeom prst="rect">
            <a:avLst/>
          </a:prstGeom>
          <a:solidFill>
            <a:srgbClr val="000000">
              <a:alpha val="47059"/>
            </a:srgbClr>
          </a:solidFill>
        </p:spPr>
        <p:txBody>
          <a:bodyPr wrap="square" rtlCol="0">
            <a:spAutoFit/>
          </a:bodyPr>
          <a:lstStyle/>
          <a:p>
            <a:r>
              <a:rPr lang="en-US" sz="2400" dirty="0" smtClean="0">
                <a:latin typeface="Arial" pitchFamily="34" charset="0"/>
                <a:cs typeface="Arial" pitchFamily="34" charset="0"/>
              </a:rPr>
              <a:t>5 volt power supply</a:t>
            </a:r>
            <a:endParaRPr lang="en-US" sz="2400" dirty="0">
              <a:latin typeface="Arial" pitchFamily="34" charset="0"/>
              <a:cs typeface="Arial" pitchFamily="34" charset="0"/>
            </a:endParaRPr>
          </a:p>
        </p:txBody>
      </p:sp>
      <p:pic>
        <p:nvPicPr>
          <p:cNvPr id="35842" name="Picture 2" descr="E:\ChemistryLand\CHM107LLhybrid\6. UV and Air Pollution\UVsensor.jpg"/>
          <p:cNvPicPr>
            <a:picLocks noChangeAspect="1" noChangeArrowheads="1"/>
          </p:cNvPicPr>
          <p:nvPr/>
        </p:nvPicPr>
        <p:blipFill>
          <a:blip r:embed="rId3" cstate="screen"/>
          <a:srcRect/>
          <a:stretch>
            <a:fillRect/>
          </a:stretch>
        </p:blipFill>
        <p:spPr bwMode="auto">
          <a:xfrm>
            <a:off x="152400" y="4221162"/>
            <a:ext cx="3406768" cy="2636838"/>
          </a:xfrm>
          <a:prstGeom prst="rect">
            <a:avLst/>
          </a:prstGeom>
          <a:noFill/>
          <a:ln w="57150">
            <a:solidFill>
              <a:srgbClr val="7855BF"/>
            </a:solidFill>
          </a:ln>
        </p:spPr>
      </p:pic>
      <p:pic>
        <p:nvPicPr>
          <p:cNvPr id="35843" name="Picture 3" descr="E:\ChemistryLand\CHM107LLhybrid\6. UV and Air Pollution\UVreadout.jpg"/>
          <p:cNvPicPr>
            <a:picLocks noChangeAspect="1" noChangeArrowheads="1"/>
          </p:cNvPicPr>
          <p:nvPr/>
        </p:nvPicPr>
        <p:blipFill>
          <a:blip r:embed="rId4" cstate="screen"/>
          <a:srcRect/>
          <a:stretch>
            <a:fillRect/>
          </a:stretch>
        </p:blipFill>
        <p:spPr bwMode="auto">
          <a:xfrm>
            <a:off x="5119420" y="4225925"/>
            <a:ext cx="4024580" cy="2632075"/>
          </a:xfrm>
          <a:prstGeom prst="rect">
            <a:avLst/>
          </a:prstGeom>
          <a:noFill/>
          <a:ln w="57150">
            <a:solidFill>
              <a:srgbClr val="7855BF"/>
            </a:solidFill>
          </a:ln>
        </p:spPr>
      </p:pic>
      <p:sp>
        <p:nvSpPr>
          <p:cNvPr id="6" name="TextBox 5"/>
          <p:cNvSpPr txBox="1"/>
          <p:nvPr/>
        </p:nvSpPr>
        <p:spPr>
          <a:xfrm>
            <a:off x="1752600" y="4800600"/>
            <a:ext cx="1676400" cy="461665"/>
          </a:xfrm>
          <a:prstGeom prst="rect">
            <a:avLst/>
          </a:prstGeom>
          <a:solidFill>
            <a:srgbClr val="000000">
              <a:alpha val="47059"/>
            </a:srgbClr>
          </a:solidFill>
        </p:spPr>
        <p:txBody>
          <a:bodyPr wrap="square" rtlCol="0">
            <a:spAutoFit/>
          </a:bodyPr>
          <a:lstStyle/>
          <a:p>
            <a:r>
              <a:rPr lang="en-US" sz="2400" dirty="0" smtClean="0">
                <a:latin typeface="Arial" pitchFamily="34" charset="0"/>
                <a:cs typeface="Arial" pitchFamily="34" charset="0"/>
              </a:rPr>
              <a:t>UV sensor.</a:t>
            </a:r>
            <a:endParaRPr lang="en-US" sz="2400" dirty="0">
              <a:latin typeface="Arial" pitchFamily="34" charset="0"/>
              <a:cs typeface="Arial" pitchFamily="34" charset="0"/>
            </a:endParaRPr>
          </a:p>
        </p:txBody>
      </p:sp>
      <p:sp>
        <p:nvSpPr>
          <p:cNvPr id="7" name="TextBox 6"/>
          <p:cNvSpPr txBox="1"/>
          <p:nvPr/>
        </p:nvSpPr>
        <p:spPr>
          <a:xfrm>
            <a:off x="5257800" y="6172200"/>
            <a:ext cx="1905000" cy="461665"/>
          </a:xfrm>
          <a:prstGeom prst="rect">
            <a:avLst/>
          </a:prstGeom>
          <a:solidFill>
            <a:srgbClr val="000000">
              <a:alpha val="47059"/>
            </a:srgbClr>
          </a:solidFill>
        </p:spPr>
        <p:txBody>
          <a:bodyPr wrap="square" rtlCol="0">
            <a:spAutoFit/>
          </a:bodyPr>
          <a:lstStyle/>
          <a:p>
            <a:r>
              <a:rPr lang="en-US" sz="2400" dirty="0" smtClean="0">
                <a:latin typeface="Arial" pitchFamily="34" charset="0"/>
                <a:cs typeface="Arial" pitchFamily="34" charset="0"/>
              </a:rPr>
              <a:t>LED readout</a:t>
            </a:r>
            <a:endParaRPr lang="en-US" sz="2400"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E:\ChemistryLand\CHM107LLhybrid\6. UV and Air Pollution\UVSunglassesArduino.jpg"/>
          <p:cNvPicPr>
            <a:picLocks noChangeAspect="1" noChangeArrowheads="1"/>
          </p:cNvPicPr>
          <p:nvPr/>
        </p:nvPicPr>
        <p:blipFill>
          <a:blip r:embed="rId2" cstate="screen"/>
          <a:srcRect/>
          <a:stretch>
            <a:fillRect/>
          </a:stretch>
        </p:blipFill>
        <p:spPr bwMode="auto">
          <a:xfrm>
            <a:off x="0" y="1676400"/>
            <a:ext cx="9144000" cy="4686300"/>
          </a:xfrm>
          <a:prstGeom prst="rect">
            <a:avLst/>
          </a:prstGeom>
          <a:noFill/>
        </p:spPr>
      </p:pic>
      <p:sp>
        <p:nvSpPr>
          <p:cNvPr id="3" name="TextBox 2"/>
          <p:cNvSpPr txBox="1"/>
          <p:nvPr/>
        </p:nvSpPr>
        <p:spPr>
          <a:xfrm>
            <a:off x="304800" y="118408"/>
            <a:ext cx="8458200" cy="1569660"/>
          </a:xfrm>
          <a:prstGeom prst="rect">
            <a:avLst/>
          </a:prstGeom>
          <a:solidFill>
            <a:srgbClr val="000000">
              <a:alpha val="47059"/>
            </a:srgbClr>
          </a:solidFill>
          <a:effectLst/>
        </p:spPr>
        <p:txBody>
          <a:bodyPr wrap="square" rtlCol="0">
            <a:spAutoFit/>
          </a:bodyPr>
          <a:lstStyle/>
          <a:p>
            <a:r>
              <a:rPr lang="en-US" sz="2400" dirty="0" smtClean="0"/>
              <a:t>UV sensor is measuring the amount of UV light that gets through the sunglasses.  If the readout was 75 before the sunglasses were placed between UV lamp and UV sensor, then the sunglasses blocked 73 out of 75 or 97%  (73/75).</a:t>
            </a:r>
            <a:endParaRPr lang="en-US" sz="2400"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7696200" cy="369332"/>
          </a:xfrm>
          <a:prstGeom prst="rect">
            <a:avLst/>
          </a:prstGeom>
          <a:noFill/>
        </p:spPr>
        <p:txBody>
          <a:bodyPr wrap="square" rtlCol="0">
            <a:spAutoFit/>
          </a:bodyPr>
          <a:lstStyle/>
          <a:p>
            <a:endParaRPr lang="en-US" dirty="0"/>
          </a:p>
        </p:txBody>
      </p:sp>
      <p:sp>
        <p:nvSpPr>
          <p:cNvPr id="3" name="TextBox 2"/>
          <p:cNvSpPr txBox="1"/>
          <p:nvPr/>
        </p:nvSpPr>
        <p:spPr>
          <a:xfrm>
            <a:off x="228600" y="228600"/>
            <a:ext cx="8763000" cy="6315575"/>
          </a:xfrm>
          <a:prstGeom prst="rect">
            <a:avLst/>
          </a:prstGeom>
          <a:noFill/>
        </p:spPr>
        <p:txBody>
          <a:bodyPr wrap="square" lIns="0" tIns="0" rIns="0" bIns="0" rtlCol="0">
            <a:spAutoFit/>
          </a:bodyPr>
          <a:lstStyle/>
          <a:p>
            <a:pPr>
              <a:lnSpc>
                <a:spcPct val="90000"/>
              </a:lnSpc>
            </a:pPr>
            <a:r>
              <a:rPr lang="en-US" sz="2400" b="1" dirty="0"/>
              <a:t>Check Sunglasses using UV light sensor hooked to </a:t>
            </a:r>
            <a:r>
              <a:rPr lang="en-US" sz="2400" b="1" dirty="0" err="1"/>
              <a:t>Arduino</a:t>
            </a:r>
            <a:r>
              <a:rPr lang="en-US" sz="2400" b="1" dirty="0"/>
              <a:t>:</a:t>
            </a:r>
            <a:r>
              <a:rPr lang="en-US" sz="2400" dirty="0"/>
              <a:t>    First read the UV level that the sensor sees without the sunglasses.  Record that </a:t>
            </a:r>
            <a:r>
              <a:rPr lang="en-US" sz="2400" dirty="0" smtClean="0"/>
              <a:t>here</a:t>
            </a:r>
            <a:r>
              <a:rPr lang="en-US" sz="2400" b="1" dirty="0" smtClean="0">
                <a:solidFill>
                  <a:srgbClr val="00B0F0"/>
                </a:solidFill>
              </a:rPr>
              <a:t>(A)</a:t>
            </a:r>
            <a:r>
              <a:rPr lang="en-US" sz="2400" dirty="0" smtClean="0">
                <a:solidFill>
                  <a:srgbClr val="FFFF00"/>
                </a:solidFill>
              </a:rPr>
              <a:t>:</a:t>
            </a:r>
            <a:r>
              <a:rPr lang="en-US" sz="2400" dirty="0" smtClean="0"/>
              <a:t>  </a:t>
            </a:r>
            <a:r>
              <a:rPr lang="en-US" sz="2400" dirty="0"/>
              <a:t>__________    Then place </a:t>
            </a:r>
            <a:r>
              <a:rPr lang="en-US" sz="2400" dirty="0" smtClean="0"/>
              <a:t>the each of the three sunglasses </a:t>
            </a:r>
            <a:r>
              <a:rPr lang="en-US" sz="2400" dirty="0"/>
              <a:t>in front of the sensor and get those levels.  That will be how much UV light</a:t>
            </a:r>
            <a:r>
              <a:rPr lang="en-US" sz="2400" b="1" dirty="0"/>
              <a:t> </a:t>
            </a:r>
            <a:r>
              <a:rPr lang="en-US" sz="2400" b="1" dirty="0">
                <a:solidFill>
                  <a:srgbClr val="FFFF00"/>
                </a:solidFill>
              </a:rPr>
              <a:t>gets </a:t>
            </a:r>
            <a:r>
              <a:rPr lang="en-US" sz="2400" b="1" dirty="0" smtClean="0">
                <a:solidFill>
                  <a:srgbClr val="FFFF00"/>
                </a:solidFill>
              </a:rPr>
              <a:t>through</a:t>
            </a:r>
            <a:r>
              <a:rPr lang="en-US" sz="2400" b="1" dirty="0" smtClean="0">
                <a:solidFill>
                  <a:srgbClr val="00B0F0"/>
                </a:solidFill>
              </a:rPr>
              <a:t>(B)</a:t>
            </a:r>
            <a:r>
              <a:rPr lang="en-US" sz="2400" dirty="0" smtClean="0"/>
              <a:t>.</a:t>
            </a:r>
            <a:endParaRPr lang="en-US" sz="2400" dirty="0"/>
          </a:p>
          <a:p>
            <a:pPr>
              <a:lnSpc>
                <a:spcPct val="90000"/>
              </a:lnSpc>
            </a:pPr>
            <a:r>
              <a:rPr lang="en-US" sz="2400" dirty="0"/>
              <a:t>UV level Sunglasses #1 ________     </a:t>
            </a:r>
            <a:r>
              <a:rPr lang="en-US" sz="2400" dirty="0" smtClean="0"/>
              <a:t/>
            </a:r>
            <a:br>
              <a:rPr lang="en-US" sz="2400" dirty="0" smtClean="0"/>
            </a:br>
            <a:r>
              <a:rPr lang="en-US" sz="2400" dirty="0" smtClean="0"/>
              <a:t>UV </a:t>
            </a:r>
            <a:r>
              <a:rPr lang="en-US" sz="2400" dirty="0"/>
              <a:t>level Sunglasses #2 ________     </a:t>
            </a:r>
            <a:r>
              <a:rPr lang="en-US" sz="2400" dirty="0" smtClean="0"/>
              <a:t/>
            </a:r>
            <a:br>
              <a:rPr lang="en-US" sz="2400" dirty="0" smtClean="0"/>
            </a:br>
            <a:r>
              <a:rPr lang="en-US" sz="2400" dirty="0" smtClean="0"/>
              <a:t>UV </a:t>
            </a:r>
            <a:r>
              <a:rPr lang="en-US" sz="2400" dirty="0"/>
              <a:t>level Sunglasses #3 ________</a:t>
            </a:r>
          </a:p>
          <a:p>
            <a:pPr>
              <a:lnSpc>
                <a:spcPct val="90000"/>
              </a:lnSpc>
            </a:pPr>
            <a:r>
              <a:rPr lang="en-US" sz="2400" dirty="0"/>
              <a:t>Now figure out how you would find out the percentage of UV light that each of those sunglasses </a:t>
            </a:r>
            <a:r>
              <a:rPr lang="en-US" sz="2400" b="1" dirty="0">
                <a:solidFill>
                  <a:srgbClr val="FFFF00"/>
                </a:solidFill>
              </a:rPr>
              <a:t>blocked</a:t>
            </a:r>
            <a:r>
              <a:rPr lang="en-US" sz="2400" dirty="0" smtClean="0"/>
              <a:t>.</a:t>
            </a:r>
            <a:br>
              <a:rPr lang="en-US" sz="2400" dirty="0" smtClean="0"/>
            </a:br>
            <a:endParaRPr lang="en-US" sz="2400" dirty="0" smtClean="0"/>
          </a:p>
          <a:p>
            <a:pPr>
              <a:lnSpc>
                <a:spcPct val="90000"/>
              </a:lnSpc>
            </a:pPr>
            <a:r>
              <a:rPr lang="en-US" sz="2400" i="1" dirty="0" smtClean="0">
                <a:solidFill>
                  <a:srgbClr val="FFFF00"/>
                </a:solidFill>
              </a:rPr>
              <a:t>What gets through</a:t>
            </a:r>
            <a:r>
              <a:rPr lang="en-US" sz="2400" dirty="0" smtClean="0"/>
              <a:t> + </a:t>
            </a:r>
            <a:r>
              <a:rPr lang="en-US" sz="2400" i="1" dirty="0" smtClean="0"/>
              <a:t>What gets blocked</a:t>
            </a:r>
            <a:r>
              <a:rPr lang="en-US" sz="2400" dirty="0" smtClean="0"/>
              <a:t> = Full UV level.</a:t>
            </a:r>
            <a:br>
              <a:rPr lang="en-US" sz="2400" dirty="0" smtClean="0"/>
            </a:br>
            <a:r>
              <a:rPr lang="en-US" sz="2400" dirty="0" smtClean="0"/>
              <a:t>Subtract</a:t>
            </a:r>
            <a:r>
              <a:rPr lang="en-US" sz="2400" i="1" dirty="0" smtClean="0"/>
              <a:t>   </a:t>
            </a:r>
            <a:r>
              <a:rPr lang="en-US" sz="2400" i="1" dirty="0" smtClean="0">
                <a:solidFill>
                  <a:srgbClr val="FFFF00"/>
                </a:solidFill>
              </a:rPr>
              <a:t>What gets through</a:t>
            </a:r>
            <a:r>
              <a:rPr lang="en-US" sz="2400" dirty="0" smtClean="0"/>
              <a:t> from both sides.</a:t>
            </a:r>
            <a:br>
              <a:rPr lang="en-US" sz="2400" dirty="0" smtClean="0"/>
            </a:br>
            <a:r>
              <a:rPr lang="en-US" sz="2400" i="1" dirty="0" smtClean="0"/>
              <a:t>What gets blocked</a:t>
            </a:r>
            <a:r>
              <a:rPr lang="en-US" sz="2400" dirty="0" smtClean="0"/>
              <a:t> = Full UV level</a:t>
            </a:r>
            <a:r>
              <a:rPr lang="en-US" sz="2400" b="1" dirty="0" smtClean="0">
                <a:solidFill>
                  <a:srgbClr val="00B0F0"/>
                </a:solidFill>
              </a:rPr>
              <a:t>(A)</a:t>
            </a:r>
            <a:r>
              <a:rPr lang="en-US" sz="2400" dirty="0" smtClean="0"/>
              <a:t> – </a:t>
            </a:r>
            <a:r>
              <a:rPr lang="en-US" sz="2400" i="1" dirty="0" smtClean="0">
                <a:solidFill>
                  <a:srgbClr val="FFFF00"/>
                </a:solidFill>
              </a:rPr>
              <a:t>What gets through</a:t>
            </a:r>
            <a:r>
              <a:rPr lang="en-US" sz="2400" b="1" dirty="0" smtClean="0">
                <a:solidFill>
                  <a:srgbClr val="00B0F0"/>
                </a:solidFill>
              </a:rPr>
              <a:t>(B)</a:t>
            </a:r>
            <a:endParaRPr lang="en-US" sz="2400" dirty="0" smtClean="0"/>
          </a:p>
          <a:p>
            <a:pPr>
              <a:lnSpc>
                <a:spcPct val="90000"/>
              </a:lnSpc>
            </a:pPr>
            <a:r>
              <a:rPr lang="en-US" sz="2400" dirty="0" smtClean="0"/>
              <a:t/>
            </a:r>
            <a:br>
              <a:rPr lang="en-US" sz="2400" dirty="0" smtClean="0"/>
            </a:br>
            <a:r>
              <a:rPr lang="en-US" sz="2400" i="1" dirty="0" smtClean="0">
                <a:solidFill>
                  <a:srgbClr val="FFFF00"/>
                </a:solidFill>
              </a:rPr>
              <a:t>(</a:t>
            </a:r>
            <a:r>
              <a:rPr lang="en-US" sz="2400" i="1" dirty="0" smtClean="0">
                <a:solidFill>
                  <a:srgbClr val="00B0F0"/>
                </a:solidFill>
              </a:rPr>
              <a:t>A-B</a:t>
            </a:r>
            <a:r>
              <a:rPr lang="en-US" sz="2400" i="1" dirty="0" smtClean="0">
                <a:solidFill>
                  <a:srgbClr val="FFFF00"/>
                </a:solidFill>
              </a:rPr>
              <a:t>)/</a:t>
            </a:r>
            <a:r>
              <a:rPr lang="en-US" sz="2400" i="1" dirty="0" smtClean="0">
                <a:solidFill>
                  <a:srgbClr val="00B0F0"/>
                </a:solidFill>
              </a:rPr>
              <a:t>A</a:t>
            </a:r>
            <a:r>
              <a:rPr lang="en-US" sz="2400" i="1" dirty="0" smtClean="0">
                <a:solidFill>
                  <a:srgbClr val="FFFF00"/>
                </a:solidFill>
              </a:rPr>
              <a:t> </a:t>
            </a:r>
            <a:r>
              <a:rPr lang="en-US" sz="2400" i="1" dirty="0" smtClean="0"/>
              <a:t>is fraction of full UV level blocked.  Multiply by 100 to get fraction as a percent.</a:t>
            </a:r>
            <a:endParaRPr lang="en-US" sz="2400" i="1" dirty="0"/>
          </a:p>
          <a:p>
            <a:pPr>
              <a:lnSpc>
                <a:spcPct val="90000"/>
              </a:lnSpc>
            </a:pPr>
            <a:r>
              <a:rPr lang="en-US" sz="2400" dirty="0"/>
              <a:t>Sunglasses #1 blocks:     _______ %     Sunglasses #2 blocks:   _______%     Sunglasses #3 blocks:  ______ % </a:t>
            </a:r>
          </a:p>
        </p:txBody>
      </p:sp>
      <p:sp>
        <p:nvSpPr>
          <p:cNvPr id="4" name="Rectangle 3"/>
          <p:cNvSpPr/>
          <p:nvPr/>
        </p:nvSpPr>
        <p:spPr>
          <a:xfrm>
            <a:off x="76200" y="3733800"/>
            <a:ext cx="8763000" cy="12954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2" descr="E:\ChemistryLand\CHM107LLhybrid\6. UV and Air Pollution\SunScreenTest.jpg"/>
          <p:cNvPicPr>
            <a:picLocks noChangeAspect="1" noChangeArrowheads="1"/>
          </p:cNvPicPr>
          <p:nvPr/>
        </p:nvPicPr>
        <p:blipFill>
          <a:blip r:embed="rId2" cstate="screen"/>
          <a:srcRect/>
          <a:stretch>
            <a:fillRect/>
          </a:stretch>
        </p:blipFill>
        <p:spPr bwMode="auto">
          <a:xfrm>
            <a:off x="0" y="1752600"/>
            <a:ext cx="5562600" cy="5105400"/>
          </a:xfrm>
          <a:prstGeom prst="rect">
            <a:avLst/>
          </a:prstGeom>
          <a:noFill/>
        </p:spPr>
      </p:pic>
      <p:sp>
        <p:nvSpPr>
          <p:cNvPr id="3" name="TextBox 2"/>
          <p:cNvSpPr txBox="1"/>
          <p:nvPr/>
        </p:nvSpPr>
        <p:spPr>
          <a:xfrm>
            <a:off x="152400" y="0"/>
            <a:ext cx="8839200" cy="1661993"/>
          </a:xfrm>
          <a:prstGeom prst="rect">
            <a:avLst/>
          </a:prstGeom>
          <a:noFill/>
        </p:spPr>
        <p:txBody>
          <a:bodyPr wrap="square" lIns="0" tIns="0" rIns="0" bIns="0" rtlCol="0">
            <a:spAutoFit/>
          </a:bodyPr>
          <a:lstStyle/>
          <a:p>
            <a:pPr>
              <a:lnSpc>
                <a:spcPct val="90000"/>
              </a:lnSpc>
            </a:pPr>
            <a:r>
              <a:rPr lang="en-US" sz="2400" b="1" spc="-20" dirty="0"/>
              <a:t>Check sunscreen using UV light sensor hooked to </a:t>
            </a:r>
            <a:r>
              <a:rPr lang="en-US" sz="2400" b="1" spc="-20" dirty="0" err="1"/>
              <a:t>Arduino</a:t>
            </a:r>
            <a:r>
              <a:rPr lang="en-US" sz="2400" b="1" spc="-20" dirty="0"/>
              <a:t>:</a:t>
            </a:r>
            <a:r>
              <a:rPr lang="en-US" sz="2400" spc="-20" dirty="0"/>
              <a:t>    You will test </a:t>
            </a:r>
            <a:r>
              <a:rPr lang="en-US" sz="2400" spc="-20" dirty="0" smtClean="0"/>
              <a:t> different </a:t>
            </a:r>
            <a:r>
              <a:rPr lang="en-US" sz="2400" spc="-20" dirty="0"/>
              <a:t>strengths (SPF=Sun Protection Factor).    For example, SPF 30 means that 1/30 of the UV light will penetrate the sunscreen.    </a:t>
            </a:r>
            <a:r>
              <a:rPr lang="en-US" sz="2400" spc="-20" dirty="0" smtClean="0"/>
              <a:t>Traditional sunscreen </a:t>
            </a:r>
            <a:r>
              <a:rPr lang="en-US" sz="2400" spc="-20" dirty="0"/>
              <a:t>only blocks UVB wavelengths.  </a:t>
            </a:r>
            <a:r>
              <a:rPr lang="en-US" sz="2400" spc="-20" dirty="0" smtClean="0"/>
              <a:t>Broad Spectrum </a:t>
            </a:r>
            <a:r>
              <a:rPr lang="en-US" sz="2400" spc="-20" dirty="0"/>
              <a:t>sunscreen blocks UVA and UVB </a:t>
            </a:r>
            <a:r>
              <a:rPr lang="en-US" sz="2400" spc="-20" dirty="0" smtClean="0"/>
              <a:t>ranges. These are all broad spectrum. </a:t>
            </a:r>
            <a:endParaRPr lang="en-US" sz="2400" dirty="0"/>
          </a:p>
        </p:txBody>
      </p:sp>
      <p:sp>
        <p:nvSpPr>
          <p:cNvPr id="4" name="TextBox 3"/>
          <p:cNvSpPr txBox="1"/>
          <p:nvPr/>
        </p:nvSpPr>
        <p:spPr>
          <a:xfrm>
            <a:off x="5638800" y="1711809"/>
            <a:ext cx="3505200" cy="4985980"/>
          </a:xfrm>
          <a:prstGeom prst="rect">
            <a:avLst/>
          </a:prstGeom>
          <a:noFill/>
        </p:spPr>
        <p:txBody>
          <a:bodyPr wrap="square" lIns="0" tIns="0" rIns="0" bIns="0" rtlCol="0">
            <a:spAutoFit/>
          </a:bodyPr>
          <a:lstStyle/>
          <a:p>
            <a:pPr>
              <a:lnSpc>
                <a:spcPct val="90000"/>
              </a:lnSpc>
            </a:pPr>
            <a:r>
              <a:rPr lang="en-US" sz="2400" spc="-20" dirty="0" smtClean="0"/>
              <a:t>First </a:t>
            </a:r>
            <a:r>
              <a:rPr lang="en-US" sz="2400" spc="-20" dirty="0"/>
              <a:t>get the UV level of the clear glass or plastic sheet without any sunscreen.   UV </a:t>
            </a:r>
            <a:r>
              <a:rPr lang="en-US" sz="2400" spc="-20" dirty="0" smtClean="0"/>
              <a:t>level </a:t>
            </a:r>
            <a:r>
              <a:rPr lang="en-US" sz="2400" b="1" spc="-20" dirty="0" smtClean="0"/>
              <a:t>(C)</a:t>
            </a:r>
            <a:r>
              <a:rPr lang="en-US" sz="2400" spc="-20" dirty="0" smtClean="0"/>
              <a:t>:  </a:t>
            </a:r>
            <a:r>
              <a:rPr lang="en-US" sz="2400" spc="-20" dirty="0"/>
              <a:t>________  </a:t>
            </a:r>
            <a:r>
              <a:rPr lang="en-US" sz="2400" spc="-20" dirty="0" smtClean="0"/>
              <a:t> </a:t>
            </a:r>
            <a:r>
              <a:rPr lang="en-US" sz="2400" spc="-20" dirty="0" smtClean="0">
                <a:solidFill>
                  <a:schemeClr val="tx2">
                    <a:lumMod val="75000"/>
                  </a:schemeClr>
                </a:solidFill>
              </a:rPr>
              <a:t>(labeled with O)</a:t>
            </a:r>
            <a:r>
              <a:rPr lang="en-US" sz="2400" spc="-20" dirty="0" smtClean="0"/>
              <a:t> </a:t>
            </a:r>
            <a:r>
              <a:rPr lang="en-US" sz="2400" spc="-20" dirty="0"/>
              <a:t>Now get the UV </a:t>
            </a:r>
            <a:r>
              <a:rPr lang="en-US" sz="2400" spc="-20" dirty="0" smtClean="0"/>
              <a:t>coming through after </a:t>
            </a:r>
            <a:r>
              <a:rPr lang="en-US" sz="2400" spc="-20" dirty="0"/>
              <a:t>the sunscreens are </a:t>
            </a:r>
            <a:r>
              <a:rPr lang="en-US" sz="2400" spc="-20" dirty="0" smtClean="0"/>
              <a:t>applied to  plastic </a:t>
            </a:r>
            <a:r>
              <a:rPr lang="en-US" sz="2400" b="1" spc="-20" dirty="0" smtClean="0"/>
              <a:t>(D)</a:t>
            </a:r>
            <a:r>
              <a:rPr lang="en-US" sz="2400" spc="-20" dirty="0" smtClean="0"/>
              <a:t>. </a:t>
            </a:r>
            <a:r>
              <a:rPr lang="en-US" sz="2400" spc="-20" dirty="0" smtClean="0">
                <a:solidFill>
                  <a:schemeClr val="tx2">
                    <a:lumMod val="75000"/>
                  </a:schemeClr>
                </a:solidFill>
              </a:rPr>
              <a:t>(I’ve already applied the sunscreen)</a:t>
            </a:r>
          </a:p>
          <a:p>
            <a:pPr>
              <a:lnSpc>
                <a:spcPct val="90000"/>
              </a:lnSpc>
            </a:pPr>
            <a:r>
              <a:rPr lang="en-US" sz="2400" spc="-20" dirty="0" smtClean="0"/>
              <a:t>SPF 15 _______</a:t>
            </a:r>
          </a:p>
          <a:p>
            <a:pPr>
              <a:lnSpc>
                <a:spcPct val="90000"/>
              </a:lnSpc>
            </a:pPr>
            <a:r>
              <a:rPr lang="en-US" sz="2400" spc="-20" dirty="0" smtClean="0"/>
              <a:t>SPF 30 _______</a:t>
            </a:r>
            <a:br>
              <a:rPr lang="en-US" sz="2400" spc="-20" dirty="0" smtClean="0"/>
            </a:br>
            <a:r>
              <a:rPr lang="en-US" sz="2400" spc="-20" dirty="0" smtClean="0"/>
              <a:t>SPF 50 _______</a:t>
            </a:r>
          </a:p>
          <a:p>
            <a:pPr>
              <a:lnSpc>
                <a:spcPct val="90000"/>
              </a:lnSpc>
            </a:pPr>
            <a:r>
              <a:rPr lang="en-US" sz="2400" spc="-20" dirty="0" smtClean="0">
                <a:solidFill>
                  <a:schemeClr val="tx2">
                    <a:lumMod val="75000"/>
                  </a:schemeClr>
                </a:solidFill>
                <a:latin typeface="Arial" pitchFamily="34" charset="0"/>
                <a:cs typeface="Arial" pitchFamily="34" charset="0"/>
              </a:rPr>
              <a:t>(These are labeled 15, 30, &amp; 50).</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762000"/>
            <a:ext cx="8915400" cy="5132944"/>
          </a:xfrm>
          <a:prstGeom prst="rect">
            <a:avLst/>
          </a:prstGeom>
          <a:noFill/>
        </p:spPr>
        <p:txBody>
          <a:bodyPr wrap="square" lIns="0" tIns="0" rIns="0" bIns="0" rtlCol="0">
            <a:spAutoFit/>
          </a:bodyPr>
          <a:lstStyle/>
          <a:p>
            <a:pPr>
              <a:lnSpc>
                <a:spcPct val="90000"/>
              </a:lnSpc>
            </a:pPr>
            <a:r>
              <a:rPr lang="en-US" sz="2400" spc="-20" dirty="0" smtClean="0"/>
              <a:t>Figure out what percent of UV coming through the plastic (C) is blocked.</a:t>
            </a:r>
          </a:p>
          <a:p>
            <a:pPr>
              <a:lnSpc>
                <a:spcPct val="90000"/>
              </a:lnSpc>
            </a:pPr>
            <a:r>
              <a:rPr lang="en-US" sz="2400" i="1" spc="-20" dirty="0" smtClean="0"/>
              <a:t>C-D is the blocked amount.</a:t>
            </a:r>
            <a:r>
              <a:rPr lang="en-US" sz="2400" spc="-20" dirty="0" smtClean="0"/>
              <a:t>     (C-D)/C is fraction of UV blocked. </a:t>
            </a:r>
          </a:p>
          <a:p>
            <a:pPr>
              <a:lnSpc>
                <a:spcPct val="90000"/>
              </a:lnSpc>
            </a:pPr>
            <a:r>
              <a:rPr lang="en-US" sz="2400" spc="-20" dirty="0" smtClean="0">
                <a:solidFill>
                  <a:srgbClr val="FFFF00"/>
                </a:solidFill>
                <a:latin typeface="Arial" pitchFamily="34" charset="0"/>
                <a:cs typeface="Arial" pitchFamily="34" charset="0"/>
              </a:rPr>
              <a:t>(C-D)/C  x 100  is percent blocked.</a:t>
            </a:r>
          </a:p>
          <a:p>
            <a:pPr>
              <a:lnSpc>
                <a:spcPct val="125000"/>
              </a:lnSpc>
            </a:pPr>
            <a:r>
              <a:rPr lang="en-US" sz="2300" dirty="0" smtClean="0">
                <a:latin typeface="Arial Narrow" pitchFamily="34" charset="0"/>
                <a:cs typeface="Arial" pitchFamily="34" charset="0"/>
              </a:rPr>
              <a:t>SPF </a:t>
            </a:r>
            <a:r>
              <a:rPr lang="en-US" sz="2300" dirty="0">
                <a:latin typeface="Arial Narrow" pitchFamily="34" charset="0"/>
                <a:cs typeface="Arial" pitchFamily="34" charset="0"/>
              </a:rPr>
              <a:t>15 </a:t>
            </a:r>
            <a:r>
              <a:rPr lang="en-US" sz="2300" dirty="0" smtClean="0">
                <a:latin typeface="Arial Narrow" pitchFamily="34" charset="0"/>
                <a:cs typeface="Arial" pitchFamily="34" charset="0"/>
              </a:rPr>
              <a:t>___% blocked      </a:t>
            </a:r>
            <a:r>
              <a:rPr lang="en-US" sz="2300" dirty="0">
                <a:latin typeface="Arial Narrow" pitchFamily="34" charset="0"/>
                <a:cs typeface="Arial" pitchFamily="34" charset="0"/>
              </a:rPr>
              <a:t>SPF 50 </a:t>
            </a:r>
            <a:r>
              <a:rPr lang="en-US" sz="2300" dirty="0" smtClean="0">
                <a:latin typeface="Arial Narrow" pitchFamily="34" charset="0"/>
                <a:cs typeface="Arial" pitchFamily="34" charset="0"/>
              </a:rPr>
              <a:t>_____% blocked        SPF </a:t>
            </a:r>
            <a:r>
              <a:rPr lang="en-US" sz="2300" dirty="0">
                <a:latin typeface="Arial Narrow" pitchFamily="34" charset="0"/>
                <a:cs typeface="Arial" pitchFamily="34" charset="0"/>
              </a:rPr>
              <a:t>50 </a:t>
            </a:r>
            <a:r>
              <a:rPr lang="en-US" sz="2300" dirty="0" smtClean="0">
                <a:latin typeface="Arial Narrow" pitchFamily="34" charset="0"/>
                <a:cs typeface="Arial" pitchFamily="34" charset="0"/>
              </a:rPr>
              <a:t> _____% blocked</a:t>
            </a:r>
            <a:endParaRPr lang="en-US" sz="2300" dirty="0">
              <a:latin typeface="Arial Narrow" pitchFamily="34" charset="0"/>
              <a:cs typeface="Arial" pitchFamily="34" charset="0"/>
            </a:endParaRPr>
          </a:p>
          <a:p>
            <a:pPr>
              <a:lnSpc>
                <a:spcPct val="125000"/>
              </a:lnSpc>
            </a:pPr>
            <a:r>
              <a:rPr lang="en-US" sz="2400" dirty="0"/>
              <a:t>Now figure out the </a:t>
            </a:r>
            <a:r>
              <a:rPr lang="en-US" sz="2400" b="1" dirty="0" smtClean="0">
                <a:solidFill>
                  <a:srgbClr val="FFFF00"/>
                </a:solidFill>
              </a:rPr>
              <a:t>measured</a:t>
            </a:r>
            <a:r>
              <a:rPr lang="en-US" sz="2400" dirty="0" smtClean="0"/>
              <a:t> SPF </a:t>
            </a:r>
            <a:r>
              <a:rPr lang="en-US" sz="2400" dirty="0"/>
              <a:t>value for </a:t>
            </a:r>
            <a:r>
              <a:rPr lang="en-US" sz="2400" dirty="0" smtClean="0"/>
              <a:t>each sunscreen.  </a:t>
            </a:r>
          </a:p>
          <a:p>
            <a:pPr>
              <a:lnSpc>
                <a:spcPct val="125000"/>
              </a:lnSpc>
            </a:pPr>
            <a:r>
              <a:rPr lang="en-US" sz="2400" spc="-30" dirty="0" smtClean="0">
                <a:latin typeface="Arial" pitchFamily="34" charset="0"/>
                <a:cs typeface="Arial" pitchFamily="34" charset="0"/>
              </a:rPr>
              <a:t>(D / C) is fraction of UV that gets through.</a:t>
            </a:r>
          </a:p>
          <a:p>
            <a:pPr>
              <a:lnSpc>
                <a:spcPct val="125000"/>
              </a:lnSpc>
            </a:pPr>
            <a:r>
              <a:rPr lang="en-US" sz="2400" spc="-30" dirty="0" smtClean="0">
                <a:latin typeface="Arial" pitchFamily="34" charset="0"/>
                <a:cs typeface="Arial" pitchFamily="34" charset="0"/>
              </a:rPr>
              <a:t>SPF is the inverse of the fraction that gets through.</a:t>
            </a:r>
            <a:br>
              <a:rPr lang="en-US" sz="2400" spc="-30" dirty="0" smtClean="0">
                <a:latin typeface="Arial" pitchFamily="34" charset="0"/>
                <a:cs typeface="Arial" pitchFamily="34" charset="0"/>
              </a:rPr>
            </a:br>
            <a:r>
              <a:rPr lang="en-US" sz="2400" spc="-30" dirty="0" smtClean="0">
                <a:latin typeface="Arial" pitchFamily="34" charset="0"/>
                <a:cs typeface="Arial" pitchFamily="34" charset="0"/>
              </a:rPr>
              <a:t> (</a:t>
            </a:r>
            <a:r>
              <a:rPr lang="en-US" sz="2400" dirty="0" smtClean="0">
                <a:latin typeface="Arial" pitchFamily="34" charset="0"/>
                <a:cs typeface="Arial" pitchFamily="34" charset="0"/>
              </a:rPr>
              <a:t>C / D) is the inverse.   So C/D is the formula.</a:t>
            </a:r>
          </a:p>
          <a:p>
            <a:pPr>
              <a:lnSpc>
                <a:spcPct val="125000"/>
              </a:lnSpc>
            </a:pPr>
            <a:r>
              <a:rPr lang="en-US" sz="2400" spc="-30" dirty="0" smtClean="0">
                <a:latin typeface="Arial" pitchFamily="34" charset="0"/>
                <a:cs typeface="Arial" pitchFamily="34" charset="0"/>
              </a:rPr>
              <a:t>. </a:t>
            </a:r>
          </a:p>
          <a:p>
            <a:pPr>
              <a:lnSpc>
                <a:spcPct val="125000"/>
              </a:lnSpc>
            </a:pPr>
            <a:r>
              <a:rPr lang="en-US" sz="2400" spc="-20" dirty="0" smtClean="0"/>
              <a:t>SPF </a:t>
            </a:r>
            <a:r>
              <a:rPr lang="en-US" sz="2400" spc="-20" dirty="0"/>
              <a:t>15 actual SPF:______   </a:t>
            </a:r>
            <a:r>
              <a:rPr lang="en-US" sz="2400" spc="-20" dirty="0" smtClean="0"/>
              <a:t/>
            </a:r>
            <a:br>
              <a:rPr lang="en-US" sz="2400" spc="-20" dirty="0" smtClean="0"/>
            </a:br>
            <a:r>
              <a:rPr lang="en-US" sz="2400" spc="-20" dirty="0" smtClean="0"/>
              <a:t>SPF 50 actual </a:t>
            </a:r>
            <a:r>
              <a:rPr lang="en-US" sz="2400" spc="-20" dirty="0"/>
              <a:t>SPF:_____    </a:t>
            </a:r>
            <a:r>
              <a:rPr lang="en-US" sz="2400" spc="-20" dirty="0" smtClean="0"/>
              <a:t/>
            </a:r>
            <a:br>
              <a:rPr lang="en-US" sz="2400" spc="-20" dirty="0" smtClean="0"/>
            </a:br>
            <a:r>
              <a:rPr lang="en-US" sz="2400" spc="-20" dirty="0" smtClean="0"/>
              <a:t>SPF </a:t>
            </a:r>
            <a:r>
              <a:rPr lang="en-US" sz="2400" spc="-20" dirty="0"/>
              <a:t>50 </a:t>
            </a:r>
            <a:r>
              <a:rPr lang="en-US" sz="2400" spc="-20" dirty="0" smtClean="0"/>
              <a:t> </a:t>
            </a:r>
            <a:r>
              <a:rPr lang="en-US" sz="2400" spc="-20" dirty="0"/>
              <a:t>actual SPF:_____</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lage800.jpg"/>
          <p:cNvPicPr>
            <a:picLocks noChangeAspect="1"/>
          </p:cNvPicPr>
          <p:nvPr/>
        </p:nvPicPr>
        <p:blipFill>
          <a:blip r:embed="rId2" cstate="screen"/>
          <a:stretch>
            <a:fillRect/>
          </a:stretch>
        </p:blipFill>
        <p:spPr>
          <a:xfrm>
            <a:off x="1752600" y="1362670"/>
            <a:ext cx="5562600" cy="4178904"/>
          </a:xfrm>
          <a:prstGeom prst="rect">
            <a:avLst/>
          </a:prstGeom>
        </p:spPr>
      </p:pic>
      <p:sp>
        <p:nvSpPr>
          <p:cNvPr id="3" name="Rectangle 2"/>
          <p:cNvSpPr/>
          <p:nvPr/>
        </p:nvSpPr>
        <p:spPr>
          <a:xfrm>
            <a:off x="152400" y="304800"/>
            <a:ext cx="8839200" cy="923330"/>
          </a:xfrm>
          <a:prstGeom prst="rect">
            <a:avLst/>
          </a:prstGeom>
          <a:noFill/>
        </p:spPr>
        <p:txBody>
          <a:bodyPr wrap="squar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Air Pollution: Particulates</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Rectangle 3"/>
          <p:cNvSpPr/>
          <p:nvPr/>
        </p:nvSpPr>
        <p:spPr>
          <a:xfrm>
            <a:off x="4430936" y="5934670"/>
            <a:ext cx="2040944"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Pollen</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cxnSp>
        <p:nvCxnSpPr>
          <p:cNvPr id="6" name="Straight Arrow Connector 5"/>
          <p:cNvCxnSpPr/>
          <p:nvPr/>
        </p:nvCxnSpPr>
        <p:spPr>
          <a:xfrm flipH="1" flipV="1">
            <a:off x="4648200" y="5401270"/>
            <a:ext cx="457200" cy="762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181600" y="5325070"/>
            <a:ext cx="685800" cy="762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391400" y="1447800"/>
            <a:ext cx="1595309"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Dust</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cxnSp>
        <p:nvCxnSpPr>
          <p:cNvPr id="13" name="Straight Arrow Connector 12"/>
          <p:cNvCxnSpPr>
            <a:stCxn id="12" idx="1"/>
          </p:cNvCxnSpPr>
          <p:nvPr/>
        </p:nvCxnSpPr>
        <p:spPr>
          <a:xfrm flipH="1">
            <a:off x="5181600" y="1909465"/>
            <a:ext cx="2209800" cy="29140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6398" y="228600"/>
            <a:ext cx="4621402" cy="5318379"/>
          </a:xfrm>
          <a:prstGeom prst="rect">
            <a:avLst/>
          </a:prstGeom>
          <a:noFill/>
        </p:spPr>
        <p:txBody>
          <a:bodyPr wrap="square" lIns="0" tIns="0" rIns="0" bIns="0" rtlCol="0">
            <a:spAutoFit/>
          </a:bodyPr>
          <a:lstStyle/>
          <a:p>
            <a:pPr>
              <a:lnSpc>
                <a:spcPct val="90000"/>
              </a:lnSpc>
            </a:pPr>
            <a:r>
              <a:rPr lang="en-US" sz="2400" b="1" dirty="0" smtClean="0"/>
              <a:t>POLLEN: </a:t>
            </a:r>
            <a:r>
              <a:rPr lang="en-US" sz="2400" dirty="0" smtClean="0"/>
              <a:t>  Pollen is one of the common particulates in the air.  For people with allergies, pollen is one of the biggest triggers of allergic reactions.  Pollen is stored on the anthers, which sit on the ends of stalks called filaments.   Collect pollen by touching the anthers with a piece of Scotch tape.  Then place the tape on the inside of the acrylic box.  Also get a sample of dirt with a piece of tape and apply it to the inside of the acrylic box.    Using the mini-microscope, look at the pollen and dirt samples from the other side of the acrylic box.</a:t>
            </a:r>
          </a:p>
        </p:txBody>
      </p:sp>
      <p:pic>
        <p:nvPicPr>
          <p:cNvPr id="3" name="Picture 2" descr="plant_reproduction_flower_600.jpg"/>
          <p:cNvPicPr>
            <a:picLocks noChangeAspect="1"/>
          </p:cNvPicPr>
          <p:nvPr/>
        </p:nvPicPr>
        <p:blipFill>
          <a:blip r:embed="rId2" cstate="screen"/>
          <a:srcRect/>
          <a:stretch>
            <a:fillRect/>
          </a:stretch>
        </p:blipFill>
        <p:spPr>
          <a:xfrm>
            <a:off x="0" y="228600"/>
            <a:ext cx="3929953" cy="2408235"/>
          </a:xfrm>
          <a:prstGeom prst="rect">
            <a:avLst/>
          </a:prstGeom>
        </p:spPr>
      </p:pic>
      <p:pic>
        <p:nvPicPr>
          <p:cNvPr id="4" name="Picture 3" descr="MicroscopePocket.jpg"/>
          <p:cNvPicPr>
            <a:picLocks noChangeAspect="1"/>
          </p:cNvPicPr>
          <p:nvPr/>
        </p:nvPicPr>
        <p:blipFill>
          <a:blip r:embed="rId3" cstate="screen"/>
          <a:stretch>
            <a:fillRect/>
          </a:stretch>
        </p:blipFill>
        <p:spPr>
          <a:xfrm>
            <a:off x="2362200" y="4800600"/>
            <a:ext cx="1905000" cy="1905000"/>
          </a:xfrm>
          <a:prstGeom prst="rect">
            <a:avLst/>
          </a:prstGeom>
        </p:spPr>
      </p:pic>
      <p:pic>
        <p:nvPicPr>
          <p:cNvPr id="5" name="Picture 4" descr="TapeToInsidePlasticCase.jpg"/>
          <p:cNvPicPr>
            <a:picLocks noChangeAspect="1"/>
          </p:cNvPicPr>
          <p:nvPr/>
        </p:nvPicPr>
        <p:blipFill>
          <a:blip r:embed="rId4" cstate="screen"/>
          <a:srcRect/>
          <a:stretch>
            <a:fillRect/>
          </a:stretch>
        </p:blipFill>
        <p:spPr>
          <a:xfrm>
            <a:off x="0" y="2819400"/>
            <a:ext cx="2133600" cy="1966040"/>
          </a:xfrm>
          <a:prstGeom prst="rect">
            <a:avLst/>
          </a:prstGeom>
        </p:spPr>
      </p:pic>
      <p:pic>
        <p:nvPicPr>
          <p:cNvPr id="6" name="Picture 5" descr="LookingThroughMIcroscope.jpg"/>
          <p:cNvPicPr>
            <a:picLocks noChangeAspect="1"/>
          </p:cNvPicPr>
          <p:nvPr/>
        </p:nvPicPr>
        <p:blipFill>
          <a:blip r:embed="rId5" cstate="screen"/>
          <a:srcRect/>
          <a:stretch>
            <a:fillRect/>
          </a:stretch>
        </p:blipFill>
        <p:spPr>
          <a:xfrm>
            <a:off x="2133600" y="2819400"/>
            <a:ext cx="2214863" cy="1905000"/>
          </a:xfrm>
          <a:prstGeom prst="rect">
            <a:avLst/>
          </a:prstGeom>
        </p:spPr>
      </p:pic>
      <p:pic>
        <p:nvPicPr>
          <p:cNvPr id="7" name="Picture 6" descr="TapeOnDirt.jpg"/>
          <p:cNvPicPr>
            <a:picLocks noChangeAspect="1"/>
          </p:cNvPicPr>
          <p:nvPr/>
        </p:nvPicPr>
        <p:blipFill>
          <a:blip r:embed="rId6" cstate="screen"/>
          <a:srcRect/>
          <a:stretch>
            <a:fillRect/>
          </a:stretch>
        </p:blipFill>
        <p:spPr>
          <a:xfrm>
            <a:off x="0" y="4876800"/>
            <a:ext cx="2209800" cy="1897194"/>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267200"/>
            <a:ext cx="7772400" cy="1975104"/>
          </a:xfrm>
        </p:spPr>
        <p:txBody>
          <a:bodyPr/>
          <a:lstStyle/>
          <a:p>
            <a:r>
              <a:rPr lang="en-US" dirty="0" smtClean="0"/>
              <a:t>Protection from</a:t>
            </a:r>
            <a:br>
              <a:rPr lang="en-US" dirty="0" smtClean="0"/>
            </a:br>
            <a:r>
              <a:rPr lang="en-US" dirty="0" smtClean="0"/>
              <a:t>Ultraviolet Light</a:t>
            </a:r>
            <a:endParaRPr lang="en-US"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48808"/>
            <a:ext cx="8669055" cy="1994392"/>
          </a:xfrm>
          <a:prstGeom prst="rect">
            <a:avLst/>
          </a:prstGeom>
          <a:noFill/>
        </p:spPr>
        <p:txBody>
          <a:bodyPr wrap="square" lIns="0" tIns="0" rIns="0" bIns="0" rtlCol="0">
            <a:spAutoFit/>
          </a:bodyPr>
          <a:lstStyle/>
          <a:p>
            <a:pPr>
              <a:lnSpc>
                <a:spcPct val="90000"/>
              </a:lnSpc>
            </a:pPr>
            <a:r>
              <a:rPr lang="en-US" sz="2400" b="1" spc="-20" dirty="0" smtClean="0">
                <a:latin typeface="Calibri" pitchFamily="34" charset="0"/>
              </a:rPr>
              <a:t>Ozone (a gaseous air pollutant):</a:t>
            </a:r>
            <a:r>
              <a:rPr lang="en-US" sz="2400" spc="-20" dirty="0" smtClean="0">
                <a:latin typeface="Calibri" pitchFamily="34" charset="0"/>
              </a:rPr>
              <a:t>    In addition to particulates in the air, there are unhealthy gases.  Ozone (O</a:t>
            </a:r>
            <a:r>
              <a:rPr lang="en-US" sz="2400" spc="-20" baseline="-25000" dirty="0" smtClean="0">
                <a:latin typeface="Calibri" pitchFamily="34" charset="0"/>
              </a:rPr>
              <a:t>3</a:t>
            </a:r>
            <a:r>
              <a:rPr lang="en-US" sz="2400" spc="-20" dirty="0" smtClean="0">
                <a:latin typeface="Calibri" pitchFamily="34" charset="0"/>
              </a:rPr>
              <a:t>) is one of them.  Ozone is commonly found is sunny regions with lots of traffic (like Phoenix).   Ozone can be detected by its ability to react with potassium iodide </a:t>
            </a:r>
            <a:r>
              <a:rPr lang="en-US" sz="2400" spc="-20" dirty="0" smtClean="0">
                <a:latin typeface="Calibri" pitchFamily="34" charset="0"/>
                <a:cs typeface="Times New Roman" pitchFamily="18" charset="0"/>
              </a:rPr>
              <a:t>(KI)</a:t>
            </a:r>
            <a:r>
              <a:rPr lang="en-US" sz="2400" spc="-20" dirty="0" smtClean="0">
                <a:latin typeface="Calibri" pitchFamily="34" charset="0"/>
              </a:rPr>
              <a:t> in the presence of moisture to make elemental iodine </a:t>
            </a:r>
            <a:r>
              <a:rPr lang="en-US" sz="2400" spc="-20" dirty="0" smtClean="0">
                <a:latin typeface="Calibri" pitchFamily="34" charset="0"/>
                <a:cs typeface="Times New Roman" pitchFamily="18" charset="0"/>
              </a:rPr>
              <a:t>(I</a:t>
            </a:r>
            <a:r>
              <a:rPr lang="en-US" sz="2400" spc="-20" baseline="-25000" dirty="0" smtClean="0">
                <a:latin typeface="Calibri" pitchFamily="34" charset="0"/>
                <a:cs typeface="Times New Roman" pitchFamily="18" charset="0"/>
              </a:rPr>
              <a:t>2</a:t>
            </a:r>
            <a:r>
              <a:rPr lang="en-US" sz="2400" spc="-20" dirty="0" smtClean="0">
                <a:latin typeface="Calibri" pitchFamily="34" charset="0"/>
                <a:cs typeface="Times New Roman" pitchFamily="18" charset="0"/>
              </a:rPr>
              <a:t>)</a:t>
            </a:r>
            <a:r>
              <a:rPr lang="en-US" sz="2400" spc="-20" dirty="0" smtClean="0">
                <a:latin typeface="Calibri" pitchFamily="34" charset="0"/>
              </a:rPr>
              <a:t>.    Below is the chemical reaction.</a:t>
            </a:r>
            <a:endParaRPr lang="en-US" sz="2400" dirty="0" smtClean="0">
              <a:latin typeface="Calibri" pitchFamily="34" charset="0"/>
            </a:endParaRPr>
          </a:p>
        </p:txBody>
      </p:sp>
      <p:sp>
        <p:nvSpPr>
          <p:cNvPr id="3" name="TextBox 2"/>
          <p:cNvSpPr txBox="1"/>
          <p:nvPr/>
        </p:nvSpPr>
        <p:spPr>
          <a:xfrm>
            <a:off x="152400" y="3505200"/>
            <a:ext cx="8686800" cy="923330"/>
          </a:xfrm>
          <a:prstGeom prst="rect">
            <a:avLst/>
          </a:prstGeom>
          <a:noFill/>
        </p:spPr>
        <p:txBody>
          <a:bodyPr wrap="square" lIns="0" tIns="0" rIns="0" bIns="0" rtlCol="0">
            <a:spAutoFit/>
          </a:bodyPr>
          <a:lstStyle/>
          <a:p>
            <a:r>
              <a:rPr lang="en-US" sz="2000" spc="-20" dirty="0" smtClean="0">
                <a:solidFill>
                  <a:schemeClr val="tx2">
                    <a:lumMod val="90000"/>
                  </a:schemeClr>
                </a:solidFill>
                <a:latin typeface="Times New Roman" pitchFamily="18" charset="0"/>
                <a:cs typeface="Times New Roman" pitchFamily="18" charset="0"/>
              </a:rPr>
              <a:t>At the same time, moisture in the air causes some of the potassium iodide to break apart into positive potassium ions (K</a:t>
            </a:r>
            <a:r>
              <a:rPr lang="en-US" sz="2000" spc="-20" baseline="30000" dirty="0" smtClean="0">
                <a:solidFill>
                  <a:schemeClr val="tx2">
                    <a:lumMod val="90000"/>
                  </a:schemeClr>
                </a:solidFill>
                <a:latin typeface="Times New Roman" pitchFamily="18" charset="0"/>
                <a:cs typeface="Times New Roman" pitchFamily="18" charset="0"/>
              </a:rPr>
              <a:t>+</a:t>
            </a:r>
            <a:r>
              <a:rPr lang="en-US" sz="2000" spc="-20" dirty="0" smtClean="0">
                <a:solidFill>
                  <a:schemeClr val="tx2">
                    <a:lumMod val="90000"/>
                  </a:schemeClr>
                </a:solidFill>
                <a:latin typeface="Times New Roman" pitchFamily="18" charset="0"/>
                <a:cs typeface="Times New Roman" pitchFamily="18" charset="0"/>
              </a:rPr>
              <a:t>) and negative iodide ions (I</a:t>
            </a:r>
            <a:r>
              <a:rPr lang="en-US" sz="2000" spc="-20" baseline="30000" dirty="0" smtClean="0">
                <a:solidFill>
                  <a:schemeClr val="tx2">
                    <a:lumMod val="90000"/>
                  </a:schemeClr>
                </a:solidFill>
                <a:latin typeface="Times New Roman" pitchFamily="18" charset="0"/>
                <a:cs typeface="Times New Roman" pitchFamily="18" charset="0"/>
              </a:rPr>
              <a:t>-</a:t>
            </a:r>
            <a:r>
              <a:rPr lang="en-US" sz="2000" spc="-20" dirty="0" smtClean="0">
                <a:solidFill>
                  <a:schemeClr val="tx2">
                    <a:lumMod val="90000"/>
                  </a:schemeClr>
                </a:solidFill>
                <a:latin typeface="Times New Roman" pitchFamily="18" charset="0"/>
                <a:cs typeface="Times New Roman" pitchFamily="18" charset="0"/>
              </a:rPr>
              <a:t>). “(</a:t>
            </a:r>
            <a:r>
              <a:rPr lang="en-US" sz="2000" spc="-20" dirty="0" err="1" smtClean="0">
                <a:solidFill>
                  <a:schemeClr val="tx2">
                    <a:lumMod val="90000"/>
                  </a:schemeClr>
                </a:solidFill>
                <a:latin typeface="Times New Roman" pitchFamily="18" charset="0"/>
                <a:cs typeface="Times New Roman" pitchFamily="18" charset="0"/>
              </a:rPr>
              <a:t>aq</a:t>
            </a:r>
            <a:r>
              <a:rPr lang="en-US" sz="2000" spc="-20" dirty="0" smtClean="0">
                <a:solidFill>
                  <a:schemeClr val="tx2">
                    <a:lumMod val="90000"/>
                  </a:schemeClr>
                </a:solidFill>
                <a:latin typeface="Times New Roman" pitchFamily="18" charset="0"/>
                <a:cs typeface="Times New Roman" pitchFamily="18" charset="0"/>
              </a:rPr>
              <a:t>)” means dissolved in water.   </a:t>
            </a:r>
            <a:endParaRPr lang="en-US" sz="2000" dirty="0" smtClean="0">
              <a:solidFill>
                <a:schemeClr val="tx2">
                  <a:lumMod val="90000"/>
                </a:schemeClr>
              </a:solidFill>
              <a:latin typeface="Times New Roman" pitchFamily="18" charset="0"/>
              <a:cs typeface="Times New Roman" pitchFamily="18" charset="0"/>
            </a:endParaRPr>
          </a:p>
        </p:txBody>
      </p:sp>
      <p:sp>
        <p:nvSpPr>
          <p:cNvPr id="4" name="TextBox 3"/>
          <p:cNvSpPr txBox="1"/>
          <p:nvPr/>
        </p:nvSpPr>
        <p:spPr>
          <a:xfrm>
            <a:off x="685800" y="2736402"/>
            <a:ext cx="8458200" cy="387798"/>
          </a:xfrm>
          <a:prstGeom prst="rect">
            <a:avLst/>
          </a:prstGeom>
          <a:noFill/>
        </p:spPr>
        <p:txBody>
          <a:bodyPr wrap="square" lIns="0" tIns="0" rIns="0" bIns="0" rtlCol="0">
            <a:spAutoFit/>
          </a:bodyPr>
          <a:lstStyle/>
          <a:p>
            <a:pPr>
              <a:lnSpc>
                <a:spcPct val="90000"/>
              </a:lnSpc>
            </a:pPr>
            <a:r>
              <a:rPr lang="en-US" sz="2800" spc="-20" dirty="0" smtClean="0">
                <a:solidFill>
                  <a:srgbClr val="FFFF00"/>
                </a:solidFill>
                <a:latin typeface="Times New Roman" pitchFamily="18" charset="0"/>
                <a:cs typeface="Times New Roman" pitchFamily="18" charset="0"/>
              </a:rPr>
              <a:t>   2KI    +   H</a:t>
            </a:r>
            <a:r>
              <a:rPr lang="en-US" sz="2800" spc="-20" baseline="-25000" dirty="0" smtClean="0">
                <a:solidFill>
                  <a:srgbClr val="FFFF00"/>
                </a:solidFill>
                <a:latin typeface="Times New Roman" pitchFamily="18" charset="0"/>
                <a:cs typeface="Times New Roman" pitchFamily="18" charset="0"/>
              </a:rPr>
              <a:t>2</a:t>
            </a:r>
            <a:r>
              <a:rPr lang="en-US" sz="2800" spc="-20" dirty="0" smtClean="0">
                <a:solidFill>
                  <a:srgbClr val="FFFF00"/>
                </a:solidFill>
                <a:latin typeface="Times New Roman" pitchFamily="18" charset="0"/>
                <a:cs typeface="Times New Roman" pitchFamily="18" charset="0"/>
              </a:rPr>
              <a:t>O  +  O</a:t>
            </a:r>
            <a:r>
              <a:rPr lang="en-US" sz="2800" spc="-20" baseline="-25000" dirty="0" smtClean="0">
                <a:solidFill>
                  <a:srgbClr val="FFFF00"/>
                </a:solidFill>
                <a:latin typeface="Times New Roman" pitchFamily="18" charset="0"/>
                <a:cs typeface="Times New Roman" pitchFamily="18" charset="0"/>
              </a:rPr>
              <a:t>3  </a:t>
            </a:r>
            <a:r>
              <a:rPr lang="en-US" sz="2800" spc="-20" dirty="0" smtClean="0">
                <a:solidFill>
                  <a:srgbClr val="FFFF00"/>
                </a:solidFill>
                <a:latin typeface="Times New Roman" pitchFamily="18" charset="0"/>
                <a:cs typeface="Times New Roman" pitchFamily="18" charset="0"/>
              </a:rPr>
              <a:t> →       2KOH        +    O</a:t>
            </a:r>
            <a:r>
              <a:rPr lang="en-US" sz="2800" spc="-20" baseline="-25000" dirty="0" smtClean="0">
                <a:solidFill>
                  <a:srgbClr val="FFFF00"/>
                </a:solidFill>
                <a:latin typeface="Times New Roman" pitchFamily="18" charset="0"/>
                <a:cs typeface="Times New Roman" pitchFamily="18" charset="0"/>
              </a:rPr>
              <a:t>2</a:t>
            </a:r>
            <a:r>
              <a:rPr lang="en-US" sz="2800" spc="-20" dirty="0" smtClean="0">
                <a:solidFill>
                  <a:srgbClr val="FFFF00"/>
                </a:solidFill>
                <a:latin typeface="Times New Roman" pitchFamily="18" charset="0"/>
                <a:cs typeface="Times New Roman" pitchFamily="18" charset="0"/>
              </a:rPr>
              <a:t>   +   I</a:t>
            </a:r>
            <a:r>
              <a:rPr lang="en-US" sz="2800" spc="-20" baseline="-25000" dirty="0" smtClean="0">
                <a:solidFill>
                  <a:srgbClr val="FFFF00"/>
                </a:solidFill>
                <a:latin typeface="Times New Roman" pitchFamily="18" charset="0"/>
                <a:cs typeface="Times New Roman" pitchFamily="18" charset="0"/>
              </a:rPr>
              <a:t>2</a:t>
            </a:r>
          </a:p>
        </p:txBody>
      </p:sp>
      <p:sp>
        <p:nvSpPr>
          <p:cNvPr id="5" name="TextBox 4"/>
          <p:cNvSpPr txBox="1"/>
          <p:nvPr/>
        </p:nvSpPr>
        <p:spPr>
          <a:xfrm>
            <a:off x="-76200" y="3117402"/>
            <a:ext cx="9220200" cy="387798"/>
          </a:xfrm>
          <a:prstGeom prst="rect">
            <a:avLst/>
          </a:prstGeom>
          <a:noFill/>
        </p:spPr>
        <p:txBody>
          <a:bodyPr wrap="square" lIns="0" tIns="0" rIns="0" bIns="0" rtlCol="0">
            <a:spAutoFit/>
          </a:bodyPr>
          <a:lstStyle/>
          <a:p>
            <a:pPr algn="ctr">
              <a:lnSpc>
                <a:spcPct val="90000"/>
              </a:lnSpc>
            </a:pPr>
            <a:r>
              <a:rPr lang="en-US" sz="2000" spc="-20" dirty="0" smtClean="0">
                <a:latin typeface="Times New Roman" pitchFamily="18" charset="0"/>
                <a:cs typeface="Times New Roman" pitchFamily="18" charset="0"/>
              </a:rPr>
              <a:t>Potassium iodide + water   +  ozone  </a:t>
            </a:r>
            <a:r>
              <a:rPr lang="en-US" sz="2800" spc="-20" dirty="0" smtClean="0">
                <a:latin typeface="Times New Roman" pitchFamily="18" charset="0"/>
                <a:cs typeface="Times New Roman" pitchFamily="18" charset="0"/>
              </a:rPr>
              <a:t>→</a:t>
            </a:r>
            <a:r>
              <a:rPr lang="en-US" sz="2000" spc="-20" dirty="0" smtClean="0">
                <a:latin typeface="Times New Roman" pitchFamily="18" charset="0"/>
                <a:cs typeface="Times New Roman" pitchFamily="18" charset="0"/>
              </a:rPr>
              <a:t> potassium hydroxide +  oxygen +  iodine</a:t>
            </a:r>
            <a:endParaRPr lang="en-US" sz="2000" dirty="0" smtClean="0">
              <a:latin typeface="Times New Roman" pitchFamily="18" charset="0"/>
              <a:cs typeface="Times New Roman" pitchFamily="18" charset="0"/>
            </a:endParaRPr>
          </a:p>
        </p:txBody>
      </p:sp>
      <p:sp>
        <p:nvSpPr>
          <p:cNvPr id="6" name="TextBox 5"/>
          <p:cNvSpPr txBox="1"/>
          <p:nvPr/>
        </p:nvSpPr>
        <p:spPr>
          <a:xfrm>
            <a:off x="2438400" y="4191000"/>
            <a:ext cx="4878888" cy="387798"/>
          </a:xfrm>
          <a:prstGeom prst="rect">
            <a:avLst/>
          </a:prstGeom>
          <a:noFill/>
        </p:spPr>
        <p:txBody>
          <a:bodyPr wrap="square" lIns="0" tIns="0" rIns="0" bIns="0" rtlCol="0">
            <a:spAutoFit/>
          </a:bodyPr>
          <a:lstStyle/>
          <a:p>
            <a:pPr>
              <a:lnSpc>
                <a:spcPct val="90000"/>
              </a:lnSpc>
            </a:pPr>
            <a:r>
              <a:rPr lang="en-US" sz="2800" spc="-20" dirty="0" smtClean="0">
                <a:latin typeface="Times New Roman" pitchFamily="18" charset="0"/>
                <a:cs typeface="Times New Roman" pitchFamily="18" charset="0"/>
              </a:rPr>
              <a:t>   KI  + H</a:t>
            </a:r>
            <a:r>
              <a:rPr lang="en-US" sz="2800" spc="-20" baseline="-25000" dirty="0" smtClean="0">
                <a:latin typeface="Times New Roman" pitchFamily="18" charset="0"/>
                <a:cs typeface="Times New Roman" pitchFamily="18" charset="0"/>
              </a:rPr>
              <a:t>2</a:t>
            </a:r>
            <a:r>
              <a:rPr lang="en-US" sz="2800" spc="-20" dirty="0" smtClean="0">
                <a:latin typeface="Times New Roman" pitchFamily="18" charset="0"/>
                <a:cs typeface="Times New Roman" pitchFamily="18" charset="0"/>
              </a:rPr>
              <a:t>O  →  K</a:t>
            </a:r>
            <a:r>
              <a:rPr lang="en-US" sz="2800" spc="-20" baseline="30000" dirty="0" smtClean="0">
                <a:latin typeface="Times New Roman" pitchFamily="18" charset="0"/>
                <a:cs typeface="Times New Roman" pitchFamily="18" charset="0"/>
              </a:rPr>
              <a:t>+</a:t>
            </a:r>
            <a:r>
              <a:rPr lang="en-US" sz="2800" i="1" spc="-20" baseline="-25000" dirty="0" smtClean="0">
                <a:latin typeface="Times New Roman" pitchFamily="18" charset="0"/>
                <a:cs typeface="Times New Roman" pitchFamily="18" charset="0"/>
              </a:rPr>
              <a:t>(</a:t>
            </a:r>
            <a:r>
              <a:rPr lang="en-US" sz="2800" i="1" spc="-20" baseline="-25000" dirty="0" err="1" smtClean="0">
                <a:latin typeface="Times New Roman" pitchFamily="18" charset="0"/>
                <a:cs typeface="Times New Roman" pitchFamily="18" charset="0"/>
              </a:rPr>
              <a:t>aq</a:t>
            </a:r>
            <a:r>
              <a:rPr lang="en-US" sz="2800" i="1" spc="-20" baseline="-25000" dirty="0" smtClean="0">
                <a:latin typeface="Times New Roman" pitchFamily="18" charset="0"/>
                <a:cs typeface="Times New Roman" pitchFamily="18" charset="0"/>
              </a:rPr>
              <a:t>)</a:t>
            </a:r>
            <a:r>
              <a:rPr lang="en-US" sz="2800" spc="-20" dirty="0" smtClean="0">
                <a:latin typeface="Times New Roman" pitchFamily="18" charset="0"/>
                <a:cs typeface="Times New Roman" pitchFamily="18" charset="0"/>
              </a:rPr>
              <a:t>  +  I</a:t>
            </a:r>
            <a:r>
              <a:rPr lang="en-US" sz="2800" spc="-20" baseline="30000" dirty="0" smtClean="0">
                <a:latin typeface="Times New Roman" pitchFamily="18" charset="0"/>
                <a:cs typeface="Times New Roman" pitchFamily="18" charset="0"/>
              </a:rPr>
              <a:t>-</a:t>
            </a:r>
            <a:r>
              <a:rPr lang="en-US" sz="2800" i="1" spc="-20" baseline="-25000" dirty="0" smtClean="0">
                <a:latin typeface="Times New Roman" pitchFamily="18" charset="0"/>
                <a:cs typeface="Times New Roman" pitchFamily="18" charset="0"/>
              </a:rPr>
              <a:t>(</a:t>
            </a:r>
            <a:r>
              <a:rPr lang="en-US" sz="2800" i="1" spc="-20" baseline="-25000" dirty="0" err="1" smtClean="0">
                <a:latin typeface="Times New Roman" pitchFamily="18" charset="0"/>
                <a:cs typeface="Times New Roman" pitchFamily="18" charset="0"/>
              </a:rPr>
              <a:t>aq</a:t>
            </a:r>
            <a:r>
              <a:rPr lang="en-US" sz="2800" i="1" spc="-20" baseline="-25000" dirty="0" smtClean="0">
                <a:latin typeface="Times New Roman" pitchFamily="18" charset="0"/>
                <a:cs typeface="Times New Roman" pitchFamily="18" charset="0"/>
              </a:rPr>
              <a:t>)</a:t>
            </a:r>
          </a:p>
        </p:txBody>
      </p:sp>
      <p:sp>
        <p:nvSpPr>
          <p:cNvPr id="7" name="TextBox 6"/>
          <p:cNvSpPr txBox="1"/>
          <p:nvPr/>
        </p:nvSpPr>
        <p:spPr>
          <a:xfrm>
            <a:off x="0" y="4648200"/>
            <a:ext cx="8839200" cy="1846659"/>
          </a:xfrm>
          <a:prstGeom prst="rect">
            <a:avLst/>
          </a:prstGeom>
          <a:noFill/>
        </p:spPr>
        <p:txBody>
          <a:bodyPr wrap="square" lIns="0" tIns="0" rIns="0" bIns="0" rtlCol="0">
            <a:spAutoFit/>
          </a:bodyPr>
          <a:lstStyle/>
          <a:p>
            <a:r>
              <a:rPr lang="en-US" sz="2000" dirty="0" smtClean="0">
                <a:latin typeface="Times New Roman" pitchFamily="18" charset="0"/>
                <a:cs typeface="Times New Roman" pitchFamily="18" charset="0"/>
              </a:rPr>
              <a:t>The negative iodide ion (I</a:t>
            </a:r>
            <a:r>
              <a:rPr lang="en-US" sz="2000" baseline="30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can combine with the elemental iodine (I</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to yield a negatively charged </a:t>
            </a:r>
            <a:r>
              <a:rPr lang="en-US" sz="2000" dirty="0" err="1" smtClean="0">
                <a:latin typeface="Times New Roman" pitchFamily="18" charset="0"/>
                <a:cs typeface="Times New Roman" pitchFamily="18" charset="0"/>
              </a:rPr>
              <a:t>triiodide</a:t>
            </a:r>
            <a:r>
              <a:rPr lang="en-US" sz="2000" dirty="0" smtClean="0">
                <a:latin typeface="Times New Roman" pitchFamily="18" charset="0"/>
                <a:cs typeface="Times New Roman" pitchFamily="18" charset="0"/>
              </a:rPr>
              <a:t> ion (I</a:t>
            </a:r>
            <a:r>
              <a:rPr lang="en-US" sz="2000" baseline="-25000" dirty="0" smtClean="0">
                <a:latin typeface="Times New Roman" pitchFamily="18" charset="0"/>
                <a:cs typeface="Times New Roman" pitchFamily="18" charset="0"/>
              </a:rPr>
              <a:t>3</a:t>
            </a:r>
            <a:r>
              <a:rPr lang="en-US" sz="2000" baseline="30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25% of corn starch is a polymer of glucose (called </a:t>
            </a:r>
            <a:r>
              <a:rPr lang="en-US" sz="2000" dirty="0" err="1" smtClean="0">
                <a:latin typeface="Times New Roman" pitchFamily="18" charset="0"/>
                <a:cs typeface="Times New Roman" pitchFamily="18" charset="0"/>
              </a:rPr>
              <a:t>amylose</a:t>
            </a:r>
            <a:r>
              <a:rPr lang="en-US" sz="2000" dirty="0" smtClean="0">
                <a:latin typeface="Times New Roman" pitchFamily="18" charset="0"/>
                <a:cs typeface="Times New Roman" pitchFamily="18" charset="0"/>
              </a:rPr>
              <a:t>), which is shaped like a helix.    The </a:t>
            </a:r>
            <a:r>
              <a:rPr lang="en-US" sz="2000" dirty="0" err="1" smtClean="0">
                <a:latin typeface="Times New Roman" pitchFamily="18" charset="0"/>
                <a:cs typeface="Times New Roman" pitchFamily="18" charset="0"/>
              </a:rPr>
              <a:t>triiodide</a:t>
            </a:r>
            <a:r>
              <a:rPr lang="en-US" sz="2000" dirty="0" smtClean="0">
                <a:latin typeface="Times New Roman" pitchFamily="18" charset="0"/>
                <a:cs typeface="Times New Roman" pitchFamily="18" charset="0"/>
              </a:rPr>
              <a:t> ion (I</a:t>
            </a:r>
            <a:r>
              <a:rPr lang="en-US" sz="2000" baseline="-25000" dirty="0" smtClean="0">
                <a:latin typeface="Times New Roman" pitchFamily="18" charset="0"/>
                <a:cs typeface="Times New Roman" pitchFamily="18" charset="0"/>
              </a:rPr>
              <a:t>3</a:t>
            </a:r>
            <a:r>
              <a:rPr lang="en-US" sz="2000" baseline="30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enters the center of the </a:t>
            </a:r>
            <a:r>
              <a:rPr lang="en-US" sz="2000" dirty="0" err="1" smtClean="0">
                <a:latin typeface="Times New Roman" pitchFamily="18" charset="0"/>
                <a:cs typeface="Times New Roman" pitchFamily="18" charset="0"/>
              </a:rPr>
              <a:t>amylose</a:t>
            </a:r>
            <a:r>
              <a:rPr lang="en-US" sz="2000" dirty="0" smtClean="0">
                <a:latin typeface="Times New Roman" pitchFamily="18" charset="0"/>
                <a:cs typeface="Times New Roman" pitchFamily="18" charset="0"/>
              </a:rPr>
              <a:t> helix and makes it turn reddish blue.</a:t>
            </a:r>
          </a:p>
        </p:txBody>
      </p:sp>
      <p:sp>
        <p:nvSpPr>
          <p:cNvPr id="8" name="TextBox 7"/>
          <p:cNvSpPr txBox="1"/>
          <p:nvPr/>
        </p:nvSpPr>
        <p:spPr>
          <a:xfrm>
            <a:off x="5943600" y="5029200"/>
            <a:ext cx="2505206" cy="387798"/>
          </a:xfrm>
          <a:prstGeom prst="rect">
            <a:avLst/>
          </a:prstGeom>
          <a:noFill/>
        </p:spPr>
        <p:txBody>
          <a:bodyPr wrap="square" lIns="0" tIns="0" rIns="0" bIns="0" rtlCol="0">
            <a:spAutoFit/>
          </a:bodyPr>
          <a:lstStyle/>
          <a:p>
            <a:pPr>
              <a:lnSpc>
                <a:spcPct val="90000"/>
              </a:lnSpc>
            </a:pPr>
            <a:r>
              <a:rPr lang="en-US" sz="2800" spc="-20" dirty="0" smtClean="0">
                <a:latin typeface="Times New Roman" pitchFamily="18" charset="0"/>
                <a:cs typeface="Times New Roman" pitchFamily="18" charset="0"/>
              </a:rPr>
              <a:t>I</a:t>
            </a:r>
            <a:r>
              <a:rPr lang="en-US" sz="2800" spc="-20" baseline="30000" dirty="0" smtClean="0">
                <a:latin typeface="Times New Roman" pitchFamily="18" charset="0"/>
                <a:cs typeface="Times New Roman" pitchFamily="18" charset="0"/>
              </a:rPr>
              <a:t>-   </a:t>
            </a:r>
            <a:r>
              <a:rPr lang="en-US" sz="2800" spc="-20" dirty="0" smtClean="0">
                <a:latin typeface="Times New Roman" pitchFamily="18" charset="0"/>
                <a:cs typeface="Times New Roman" pitchFamily="18" charset="0"/>
              </a:rPr>
              <a:t>+   I</a:t>
            </a:r>
            <a:r>
              <a:rPr lang="en-US" sz="2800" spc="-20" baseline="-25000" dirty="0" smtClean="0">
                <a:latin typeface="Times New Roman" pitchFamily="18" charset="0"/>
                <a:cs typeface="Times New Roman" pitchFamily="18" charset="0"/>
              </a:rPr>
              <a:t>2</a:t>
            </a:r>
            <a:r>
              <a:rPr lang="en-US" sz="2800" spc="-20" dirty="0" smtClean="0">
                <a:latin typeface="Times New Roman" pitchFamily="18" charset="0"/>
                <a:cs typeface="Times New Roman" pitchFamily="18" charset="0"/>
              </a:rPr>
              <a:t>  → I</a:t>
            </a:r>
            <a:r>
              <a:rPr lang="en-US" sz="2800" spc="-20" baseline="-25000" dirty="0" smtClean="0">
                <a:latin typeface="Times New Roman" pitchFamily="18" charset="0"/>
                <a:cs typeface="Times New Roman" pitchFamily="18" charset="0"/>
              </a:rPr>
              <a:t>3</a:t>
            </a:r>
            <a:r>
              <a:rPr lang="en-US" sz="2800" spc="-20" baseline="30000" dirty="0" smtClean="0">
                <a:latin typeface="Times New Roman" pitchFamily="18" charset="0"/>
                <a:cs typeface="Times New Roman" pitchFamily="18" charset="0"/>
              </a:rPr>
              <a:t>-</a:t>
            </a:r>
            <a:r>
              <a:rPr lang="en-US" sz="2800" spc="-20" dirty="0" smtClean="0">
                <a:latin typeface="Times New Roman" pitchFamily="18" charset="0"/>
                <a:cs typeface="Times New Roman" pitchFamily="18" charset="0"/>
              </a:rPr>
              <a:t> </a:t>
            </a:r>
          </a:p>
        </p:txBody>
      </p:sp>
      <p:sp>
        <p:nvSpPr>
          <p:cNvPr id="9" name="Rectangle 8"/>
          <p:cNvSpPr/>
          <p:nvPr/>
        </p:nvSpPr>
        <p:spPr>
          <a:xfrm>
            <a:off x="152400" y="-76200"/>
            <a:ext cx="8839200" cy="923330"/>
          </a:xfrm>
          <a:prstGeom prst="rect">
            <a:avLst/>
          </a:prstGeom>
          <a:noFill/>
        </p:spPr>
        <p:txBody>
          <a:bodyPr wrap="squar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Air Pollution:  Ozone</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2" descr="http://www.chemistryland.com/CHM107Lab/Exp03_DetectOzone/OzoneLab/AmyloseDoubleHelixEndViewWithI3.jpg"/>
          <p:cNvPicPr>
            <a:picLocks noChangeAspect="1" noChangeArrowheads="1"/>
          </p:cNvPicPr>
          <p:nvPr/>
        </p:nvPicPr>
        <p:blipFill>
          <a:blip r:embed="rId2" cstate="screen"/>
          <a:srcRect/>
          <a:stretch>
            <a:fillRect/>
          </a:stretch>
        </p:blipFill>
        <p:spPr bwMode="auto">
          <a:xfrm>
            <a:off x="2514600" y="3048000"/>
            <a:ext cx="3724643" cy="3657600"/>
          </a:xfrm>
          <a:prstGeom prst="rect">
            <a:avLst/>
          </a:prstGeom>
          <a:noFill/>
        </p:spPr>
      </p:pic>
      <p:sp>
        <p:nvSpPr>
          <p:cNvPr id="3" name="TextBox 2"/>
          <p:cNvSpPr txBox="1"/>
          <p:nvPr/>
        </p:nvSpPr>
        <p:spPr>
          <a:xfrm>
            <a:off x="381000" y="152400"/>
            <a:ext cx="8458200" cy="1107996"/>
          </a:xfrm>
          <a:prstGeom prst="rect">
            <a:avLst/>
          </a:prstGeom>
          <a:noFill/>
        </p:spPr>
        <p:txBody>
          <a:bodyPr wrap="square" lIns="0" tIns="0" rIns="0" bIns="0" rtlCol="0">
            <a:spAutoFit/>
          </a:bodyPr>
          <a:lstStyle/>
          <a:p>
            <a:r>
              <a:rPr lang="en-US" sz="2400" dirty="0" smtClean="0">
                <a:latin typeface="Times New Roman" pitchFamily="18" charset="0"/>
                <a:cs typeface="Times New Roman" pitchFamily="18" charset="0"/>
              </a:rPr>
              <a:t>25% of corn starch is a polymer called </a:t>
            </a:r>
            <a:r>
              <a:rPr lang="en-US" sz="2400" dirty="0" err="1" smtClean="0">
                <a:latin typeface="Times New Roman" pitchFamily="18" charset="0"/>
                <a:cs typeface="Times New Roman" pitchFamily="18" charset="0"/>
              </a:rPr>
              <a:t>amylose</a:t>
            </a:r>
            <a:r>
              <a:rPr lang="en-US" sz="2400" dirty="0" smtClean="0">
                <a:latin typeface="Times New Roman" pitchFamily="18" charset="0"/>
                <a:cs typeface="Times New Roman" pitchFamily="18" charset="0"/>
              </a:rPr>
              <a:t>, which is shaped like a helix.    The </a:t>
            </a:r>
            <a:r>
              <a:rPr lang="en-US" sz="2400" dirty="0" err="1" smtClean="0">
                <a:latin typeface="Times New Roman" pitchFamily="18" charset="0"/>
                <a:cs typeface="Times New Roman" pitchFamily="18" charset="0"/>
              </a:rPr>
              <a:t>triiodide</a:t>
            </a:r>
            <a:r>
              <a:rPr lang="en-US" sz="2400" dirty="0" smtClean="0">
                <a:latin typeface="Times New Roman" pitchFamily="18" charset="0"/>
                <a:cs typeface="Times New Roman" pitchFamily="18" charset="0"/>
              </a:rPr>
              <a:t> ion (I</a:t>
            </a:r>
            <a:r>
              <a:rPr lang="en-US" sz="2400" baseline="-25000" dirty="0" smtClean="0">
                <a:latin typeface="Times New Roman" pitchFamily="18" charset="0"/>
                <a:cs typeface="Times New Roman" pitchFamily="18" charset="0"/>
              </a:rPr>
              <a:t>3</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enters the center of the </a:t>
            </a:r>
            <a:r>
              <a:rPr lang="en-US" sz="2400" dirty="0" err="1" smtClean="0">
                <a:latin typeface="Times New Roman" pitchFamily="18" charset="0"/>
                <a:cs typeface="Times New Roman" pitchFamily="18" charset="0"/>
              </a:rPr>
              <a:t>amylose</a:t>
            </a:r>
            <a:r>
              <a:rPr lang="en-US" sz="2400" dirty="0" smtClean="0">
                <a:latin typeface="Times New Roman" pitchFamily="18" charset="0"/>
                <a:cs typeface="Times New Roman" pitchFamily="18" charset="0"/>
              </a:rPr>
              <a:t> helix and makes it turn reddish blue.</a:t>
            </a:r>
          </a:p>
        </p:txBody>
      </p:sp>
      <p:pic>
        <p:nvPicPr>
          <p:cNvPr id="44036" name="Picture 4" descr="http://www.chemistryland.com/CHM107Lab/Exp03_DetectOzone/OzoneLab/AmyloseAnimhalfPremiere.gif"/>
          <p:cNvPicPr>
            <a:picLocks noChangeAspect="1" noChangeArrowheads="1" noCrop="1"/>
          </p:cNvPicPr>
          <p:nvPr/>
        </p:nvPicPr>
        <p:blipFill>
          <a:blip r:embed="rId3" cstate="screen"/>
          <a:srcRect/>
          <a:stretch>
            <a:fillRect/>
          </a:stretch>
        </p:blipFill>
        <p:spPr bwMode="auto">
          <a:xfrm>
            <a:off x="1009650" y="1295400"/>
            <a:ext cx="7124700" cy="1790701"/>
          </a:xfrm>
          <a:prstGeom prst="rect">
            <a:avLst/>
          </a:prstGeom>
          <a:noFill/>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hemistryland.com/CHM107Lab/Exp03_DetectOzone/OzoneLab/StripsAllCut.jpg"/>
          <p:cNvPicPr>
            <a:picLocks noChangeAspect="1" noChangeArrowheads="1"/>
          </p:cNvPicPr>
          <p:nvPr/>
        </p:nvPicPr>
        <p:blipFill>
          <a:blip r:embed="rId2" cstate="screen"/>
          <a:srcRect/>
          <a:stretch>
            <a:fillRect/>
          </a:stretch>
        </p:blipFill>
        <p:spPr bwMode="auto">
          <a:xfrm>
            <a:off x="5029200" y="4426018"/>
            <a:ext cx="3886200" cy="2431982"/>
          </a:xfrm>
          <a:prstGeom prst="rect">
            <a:avLst/>
          </a:prstGeom>
          <a:noFill/>
          <a:ln>
            <a:noFill/>
          </a:ln>
        </p:spPr>
      </p:pic>
      <p:sp>
        <p:nvSpPr>
          <p:cNvPr id="3" name="TextBox 2"/>
          <p:cNvSpPr txBox="1"/>
          <p:nvPr/>
        </p:nvSpPr>
        <p:spPr>
          <a:xfrm>
            <a:off x="4343400" y="152400"/>
            <a:ext cx="4648200" cy="1661993"/>
          </a:xfrm>
          <a:prstGeom prst="rect">
            <a:avLst/>
          </a:prstGeom>
          <a:noFill/>
        </p:spPr>
        <p:txBody>
          <a:bodyPr wrap="square" lIns="0" tIns="0" rIns="0" bIns="0" rtlCol="0">
            <a:spAutoFit/>
          </a:bodyPr>
          <a:lstStyle/>
          <a:p>
            <a:pPr>
              <a:lnSpc>
                <a:spcPct val="90000"/>
              </a:lnSpc>
            </a:pPr>
            <a:r>
              <a:rPr lang="en-US" sz="2400" b="1" spc="-20" dirty="0" smtClean="0"/>
              <a:t>Making ozone test strips:</a:t>
            </a:r>
            <a:r>
              <a:rPr lang="en-US" sz="2400" spc="-20" dirty="0" smtClean="0"/>
              <a:t>    </a:t>
            </a:r>
            <a:br>
              <a:rPr lang="en-US" sz="2400" spc="-20" dirty="0" smtClean="0"/>
            </a:br>
            <a:r>
              <a:rPr lang="en-US" sz="2400" b="1" spc="-20" dirty="0" smtClean="0"/>
              <a:t>1)  </a:t>
            </a:r>
            <a:r>
              <a:rPr lang="en-US" sz="2400" spc="-20" dirty="0" smtClean="0"/>
              <a:t>Draw out 10 rectangles that are each 12 centimeters long and 1 centimeter wide.  Cut them out using scissors or paper cutter.</a:t>
            </a:r>
            <a:endParaRPr lang="en-US" sz="2400" dirty="0" smtClean="0"/>
          </a:p>
        </p:txBody>
      </p:sp>
      <p:pic>
        <p:nvPicPr>
          <p:cNvPr id="43010" name="Picture 2" descr="http://www.chemistryland.com/CHM107Lab/Exp03_DetectOzone/OzoneLab/MeasureOUT1cm.jpg"/>
          <p:cNvPicPr>
            <a:picLocks noChangeAspect="1" noChangeArrowheads="1"/>
          </p:cNvPicPr>
          <p:nvPr/>
        </p:nvPicPr>
        <p:blipFill>
          <a:blip r:embed="rId3" cstate="screen"/>
          <a:srcRect/>
          <a:stretch>
            <a:fillRect/>
          </a:stretch>
        </p:blipFill>
        <p:spPr bwMode="auto">
          <a:xfrm>
            <a:off x="0" y="0"/>
            <a:ext cx="4254341" cy="2286000"/>
          </a:xfrm>
          <a:prstGeom prst="rect">
            <a:avLst/>
          </a:prstGeom>
          <a:noFill/>
        </p:spPr>
      </p:pic>
      <p:pic>
        <p:nvPicPr>
          <p:cNvPr id="43012" name="Picture 4" descr="http://www.chemistryland.com/CHM107Lab/Exp03_DetectOzone/OzoneLab/12cmUpSheet.jpg"/>
          <p:cNvPicPr>
            <a:picLocks noChangeAspect="1" noChangeArrowheads="1"/>
          </p:cNvPicPr>
          <p:nvPr/>
        </p:nvPicPr>
        <p:blipFill>
          <a:blip r:embed="rId4" cstate="screen"/>
          <a:srcRect/>
          <a:stretch>
            <a:fillRect/>
          </a:stretch>
        </p:blipFill>
        <p:spPr bwMode="auto">
          <a:xfrm>
            <a:off x="0" y="2286000"/>
            <a:ext cx="4233333" cy="2286000"/>
          </a:xfrm>
          <a:prstGeom prst="rect">
            <a:avLst/>
          </a:prstGeom>
          <a:noFill/>
        </p:spPr>
      </p:pic>
      <p:pic>
        <p:nvPicPr>
          <p:cNvPr id="43014" name="Picture 6" descr="http://www.chemistryland.com/CHM107Lab/Exp03_DetectOzone/OzoneLab/MeasureDrawLines.jpg"/>
          <p:cNvPicPr>
            <a:picLocks noChangeAspect="1" noChangeArrowheads="1"/>
          </p:cNvPicPr>
          <p:nvPr/>
        </p:nvPicPr>
        <p:blipFill>
          <a:blip r:embed="rId5" cstate="screen"/>
          <a:srcRect/>
          <a:stretch>
            <a:fillRect/>
          </a:stretch>
        </p:blipFill>
        <p:spPr bwMode="auto">
          <a:xfrm>
            <a:off x="0" y="4572000"/>
            <a:ext cx="4633782" cy="2286000"/>
          </a:xfrm>
          <a:prstGeom prst="rect">
            <a:avLst/>
          </a:prstGeom>
          <a:noFill/>
        </p:spPr>
      </p:pic>
      <p:pic>
        <p:nvPicPr>
          <p:cNvPr id="43016" name="Picture 8" descr="http://www.chemistryland.com/CHM107Lab/Exp03_DetectOzone/OzoneLab/PaperCutter.jpg"/>
          <p:cNvPicPr>
            <a:picLocks noChangeAspect="1" noChangeArrowheads="1"/>
          </p:cNvPicPr>
          <p:nvPr/>
        </p:nvPicPr>
        <p:blipFill>
          <a:blip r:embed="rId6" cstate="screen"/>
          <a:srcRect/>
          <a:stretch>
            <a:fillRect/>
          </a:stretch>
        </p:blipFill>
        <p:spPr bwMode="auto">
          <a:xfrm>
            <a:off x="4724400" y="1828800"/>
            <a:ext cx="3429000" cy="2647189"/>
          </a:xfrm>
          <a:prstGeom prst="rect">
            <a:avLst/>
          </a:prstGeom>
          <a:noFill/>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chemistryland.com/CHM107Lab/Exp03_DetectOzone/OzoneLab/KI_halved.jpg"/>
          <p:cNvPicPr>
            <a:picLocks noChangeAspect="1" noChangeArrowheads="1"/>
          </p:cNvPicPr>
          <p:nvPr/>
        </p:nvPicPr>
        <p:blipFill>
          <a:blip r:embed="rId2" cstate="screen"/>
          <a:srcRect/>
          <a:stretch>
            <a:fillRect/>
          </a:stretch>
        </p:blipFill>
        <p:spPr bwMode="auto">
          <a:xfrm>
            <a:off x="228600" y="228600"/>
            <a:ext cx="4762500" cy="3571875"/>
          </a:xfrm>
          <a:prstGeom prst="rect">
            <a:avLst/>
          </a:prstGeom>
          <a:noFill/>
        </p:spPr>
      </p:pic>
      <p:sp>
        <p:nvSpPr>
          <p:cNvPr id="3" name="TextBox 2"/>
          <p:cNvSpPr txBox="1"/>
          <p:nvPr/>
        </p:nvSpPr>
        <p:spPr>
          <a:xfrm>
            <a:off x="5029200" y="152400"/>
            <a:ext cx="3962400" cy="1994392"/>
          </a:xfrm>
          <a:prstGeom prst="rect">
            <a:avLst/>
          </a:prstGeom>
          <a:noFill/>
        </p:spPr>
        <p:txBody>
          <a:bodyPr wrap="square" lIns="0" tIns="0" rIns="0" bIns="0" rtlCol="0">
            <a:spAutoFit/>
          </a:bodyPr>
          <a:lstStyle/>
          <a:p>
            <a:pPr>
              <a:lnSpc>
                <a:spcPct val="90000"/>
              </a:lnSpc>
            </a:pPr>
            <a:r>
              <a:rPr lang="en-US" sz="2400" dirty="0" smtClean="0"/>
              <a:t>Using the </a:t>
            </a:r>
            <a:r>
              <a:rPr lang="en-US" sz="2400" dirty="0"/>
              <a:t>potassium iodide test </a:t>
            </a:r>
            <a:r>
              <a:rPr lang="en-US" sz="2400" dirty="0" smtClean="0"/>
              <a:t>tube, pour </a:t>
            </a:r>
            <a:r>
              <a:rPr lang="en-US" sz="2400" dirty="0"/>
              <a:t>about one half of its contents into a clean empty test tube. Here you see they end up with about the same amount.</a:t>
            </a:r>
            <a:endParaRPr lang="en-US" sz="2400" dirty="0" smtClean="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chemistryland.com/CHM107Lab/Exp03_DetectOzone/OzoneLab/AddwaterKI.jpg"/>
          <p:cNvPicPr>
            <a:picLocks noChangeAspect="1" noChangeArrowheads="1"/>
          </p:cNvPicPr>
          <p:nvPr/>
        </p:nvPicPr>
        <p:blipFill>
          <a:blip r:embed="rId2" cstate="screen"/>
          <a:srcRect/>
          <a:stretch>
            <a:fillRect/>
          </a:stretch>
        </p:blipFill>
        <p:spPr bwMode="auto">
          <a:xfrm>
            <a:off x="304800" y="457200"/>
            <a:ext cx="4762500" cy="4133850"/>
          </a:xfrm>
          <a:prstGeom prst="rect">
            <a:avLst/>
          </a:prstGeom>
          <a:noFill/>
        </p:spPr>
      </p:pic>
      <p:sp>
        <p:nvSpPr>
          <p:cNvPr id="3" name="TextBox 2"/>
          <p:cNvSpPr txBox="1"/>
          <p:nvPr/>
        </p:nvSpPr>
        <p:spPr>
          <a:xfrm>
            <a:off x="5257800" y="838200"/>
            <a:ext cx="3733800" cy="2659190"/>
          </a:xfrm>
          <a:prstGeom prst="rect">
            <a:avLst/>
          </a:prstGeom>
          <a:noFill/>
        </p:spPr>
        <p:txBody>
          <a:bodyPr wrap="square" lIns="0" tIns="0" rIns="0" bIns="0" rtlCol="0">
            <a:spAutoFit/>
          </a:bodyPr>
          <a:lstStyle/>
          <a:p>
            <a:pPr>
              <a:lnSpc>
                <a:spcPct val="90000"/>
              </a:lnSpc>
            </a:pPr>
            <a:r>
              <a:rPr lang="en-US" sz="2400" dirty="0"/>
              <a:t>Add distilled water to the empty test tube that you had placed one half of the potassium iodide. You can use </a:t>
            </a:r>
            <a:r>
              <a:rPr lang="en-US" sz="2400" dirty="0" smtClean="0"/>
              <a:t>a disposable pipette </a:t>
            </a:r>
            <a:r>
              <a:rPr lang="en-US" sz="2400" dirty="0"/>
              <a:t>to transfer the water or pour the water directly in from the small beaker.</a:t>
            </a:r>
            <a:endParaRPr lang="en-US" sz="2400" dirty="0" smtClean="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chemistryland.com/CHM107Lab/Exp03_DetectOzone/OzoneLab/ShakeKIdissolve.jpg"/>
          <p:cNvPicPr>
            <a:picLocks noChangeAspect="1" noChangeArrowheads="1"/>
          </p:cNvPicPr>
          <p:nvPr/>
        </p:nvPicPr>
        <p:blipFill>
          <a:blip r:embed="rId2" cstate="screen"/>
          <a:srcRect/>
          <a:stretch>
            <a:fillRect/>
          </a:stretch>
        </p:blipFill>
        <p:spPr bwMode="auto">
          <a:xfrm>
            <a:off x="228600" y="533400"/>
            <a:ext cx="4762500" cy="4191001"/>
          </a:xfrm>
          <a:prstGeom prst="rect">
            <a:avLst/>
          </a:prstGeom>
          <a:noFill/>
        </p:spPr>
      </p:pic>
      <p:sp>
        <p:nvSpPr>
          <p:cNvPr id="3" name="TextBox 2"/>
          <p:cNvSpPr txBox="1"/>
          <p:nvPr/>
        </p:nvSpPr>
        <p:spPr>
          <a:xfrm>
            <a:off x="5257800" y="838200"/>
            <a:ext cx="3733800" cy="1329595"/>
          </a:xfrm>
          <a:prstGeom prst="rect">
            <a:avLst/>
          </a:prstGeom>
          <a:noFill/>
        </p:spPr>
        <p:txBody>
          <a:bodyPr wrap="square" lIns="0" tIns="0" rIns="0" bIns="0" rtlCol="0">
            <a:spAutoFit/>
          </a:bodyPr>
          <a:lstStyle/>
          <a:p>
            <a:pPr>
              <a:lnSpc>
                <a:spcPct val="90000"/>
              </a:lnSpc>
            </a:pPr>
            <a:r>
              <a:rPr lang="en-US" sz="2400" dirty="0"/>
              <a:t>Shake the test tube to dissolve the potassium iodide. It should dissolve fairly easily.</a:t>
            </a:r>
            <a:endParaRPr lang="en-US" sz="2400" dirty="0" smtClean="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chemistryland.com/CHM107Lab/Exp03_DetectOzone/OzoneLab/AddCornstarch.jpg"/>
          <p:cNvPicPr>
            <a:picLocks noChangeAspect="1" noChangeArrowheads="1"/>
          </p:cNvPicPr>
          <p:nvPr/>
        </p:nvPicPr>
        <p:blipFill>
          <a:blip r:embed="rId2" cstate="screen"/>
          <a:srcRect/>
          <a:stretch>
            <a:fillRect/>
          </a:stretch>
        </p:blipFill>
        <p:spPr bwMode="auto">
          <a:xfrm>
            <a:off x="2190750" y="1752600"/>
            <a:ext cx="4762500" cy="3819525"/>
          </a:xfrm>
          <a:prstGeom prst="rect">
            <a:avLst/>
          </a:prstGeom>
          <a:noFill/>
        </p:spPr>
      </p:pic>
      <p:sp>
        <p:nvSpPr>
          <p:cNvPr id="3" name="TextBox 2"/>
          <p:cNvSpPr txBox="1"/>
          <p:nvPr/>
        </p:nvSpPr>
        <p:spPr>
          <a:xfrm>
            <a:off x="914400" y="838200"/>
            <a:ext cx="8077200" cy="664797"/>
          </a:xfrm>
          <a:prstGeom prst="rect">
            <a:avLst/>
          </a:prstGeom>
          <a:noFill/>
        </p:spPr>
        <p:txBody>
          <a:bodyPr wrap="square" lIns="0" tIns="0" rIns="0" bIns="0" rtlCol="0">
            <a:spAutoFit/>
          </a:bodyPr>
          <a:lstStyle/>
          <a:p>
            <a:pPr>
              <a:lnSpc>
                <a:spcPct val="90000"/>
              </a:lnSpc>
            </a:pPr>
            <a:r>
              <a:rPr lang="en-US" sz="2400" dirty="0"/>
              <a:t>Now use the </a:t>
            </a:r>
            <a:r>
              <a:rPr lang="en-US" sz="2400" dirty="0" err="1"/>
              <a:t>microspatula</a:t>
            </a:r>
            <a:r>
              <a:rPr lang="en-US" sz="2400" dirty="0"/>
              <a:t> to add </a:t>
            </a:r>
            <a:r>
              <a:rPr lang="en-US" sz="2400" dirty="0" smtClean="0"/>
              <a:t>about  1 gram (</a:t>
            </a:r>
            <a:r>
              <a:rPr lang="en-US" sz="2400" dirty="0" smtClean="0"/>
              <a:t>two scoops) </a:t>
            </a:r>
            <a:r>
              <a:rPr lang="en-US" sz="2400" dirty="0"/>
              <a:t>of cornstarch to the potassium iodide solution.</a:t>
            </a:r>
            <a:endParaRPr lang="en-US" sz="2400" dirty="0" smtClean="0"/>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7800" y="838200"/>
            <a:ext cx="3733800" cy="1994392"/>
          </a:xfrm>
          <a:prstGeom prst="rect">
            <a:avLst/>
          </a:prstGeom>
          <a:noFill/>
        </p:spPr>
        <p:txBody>
          <a:bodyPr wrap="square" lIns="0" tIns="0" rIns="0" bIns="0" rtlCol="0">
            <a:spAutoFit/>
          </a:bodyPr>
          <a:lstStyle/>
          <a:p>
            <a:pPr>
              <a:lnSpc>
                <a:spcPct val="90000"/>
              </a:lnSpc>
            </a:pPr>
            <a:r>
              <a:rPr lang="en-US" sz="2400" dirty="0"/>
              <a:t>Place the stopper back on the test tube and shake it to mix the cornstarch. The cornstarch will not dissolve but will stay suspended in the solution for several minutes.</a:t>
            </a:r>
            <a:endParaRPr lang="en-US" sz="2400" dirty="0" smtClean="0"/>
          </a:p>
        </p:txBody>
      </p:sp>
      <p:pic>
        <p:nvPicPr>
          <p:cNvPr id="54274" name="Picture 2" descr="http://www.chemistryland.com/CHM107Lab/Exp03_DetectOzone/OzoneLab/ShakeKIandCornstarch.jpg"/>
          <p:cNvPicPr>
            <a:picLocks noChangeAspect="1" noChangeArrowheads="1"/>
          </p:cNvPicPr>
          <p:nvPr/>
        </p:nvPicPr>
        <p:blipFill>
          <a:blip r:embed="rId2" cstate="screen"/>
          <a:srcRect/>
          <a:stretch>
            <a:fillRect/>
          </a:stretch>
        </p:blipFill>
        <p:spPr bwMode="auto">
          <a:xfrm>
            <a:off x="228600" y="381000"/>
            <a:ext cx="4762500" cy="3829051"/>
          </a:xfrm>
          <a:prstGeom prst="rect">
            <a:avLst/>
          </a:prstGeom>
          <a:noFill/>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7800" y="838200"/>
            <a:ext cx="3733800" cy="1994392"/>
          </a:xfrm>
          <a:prstGeom prst="rect">
            <a:avLst/>
          </a:prstGeom>
          <a:noFill/>
        </p:spPr>
        <p:txBody>
          <a:bodyPr wrap="square" lIns="0" tIns="0" rIns="0" bIns="0" rtlCol="0">
            <a:spAutoFit/>
          </a:bodyPr>
          <a:lstStyle/>
          <a:p>
            <a:pPr>
              <a:lnSpc>
                <a:spcPct val="90000"/>
              </a:lnSpc>
            </a:pPr>
            <a:r>
              <a:rPr lang="en-US" sz="2400" dirty="0"/>
              <a:t>Take cap off of test tube and start dipping your paper strips into the solution. Allow the strip to stay in solution for about five seconds before removing.</a:t>
            </a:r>
            <a:endParaRPr lang="en-US" sz="2400" dirty="0" smtClean="0"/>
          </a:p>
        </p:txBody>
      </p:sp>
      <p:pic>
        <p:nvPicPr>
          <p:cNvPr id="52226" name="Picture 2" descr="http://www.chemistryland.com/CHM107Lab/Exp03_DetectOzone/OzoneLab/DipStripInKIcornstarch.jpg"/>
          <p:cNvPicPr>
            <a:picLocks noChangeAspect="1" noChangeArrowheads="1"/>
          </p:cNvPicPr>
          <p:nvPr/>
        </p:nvPicPr>
        <p:blipFill>
          <a:blip r:embed="rId2" cstate="screen"/>
          <a:srcRect/>
          <a:stretch>
            <a:fillRect/>
          </a:stretch>
        </p:blipFill>
        <p:spPr bwMode="auto">
          <a:xfrm>
            <a:off x="304800" y="304800"/>
            <a:ext cx="4762500" cy="461962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7800" y="838200"/>
            <a:ext cx="3733800" cy="997196"/>
          </a:xfrm>
          <a:prstGeom prst="rect">
            <a:avLst/>
          </a:prstGeom>
          <a:noFill/>
        </p:spPr>
        <p:txBody>
          <a:bodyPr wrap="square" lIns="0" tIns="0" rIns="0" bIns="0" rtlCol="0">
            <a:spAutoFit/>
          </a:bodyPr>
          <a:lstStyle/>
          <a:p>
            <a:pPr>
              <a:lnSpc>
                <a:spcPct val="90000"/>
              </a:lnSpc>
            </a:pPr>
            <a:r>
              <a:rPr lang="en-US" sz="2400" dirty="0" smtClean="0"/>
              <a:t>Lay </a:t>
            </a:r>
            <a:r>
              <a:rPr lang="en-US" sz="2400" dirty="0"/>
              <a:t>the wet strip on a piece of </a:t>
            </a:r>
            <a:r>
              <a:rPr lang="en-US" sz="2400" dirty="0" smtClean="0"/>
              <a:t>paper or paper towel.  Let </a:t>
            </a:r>
            <a:r>
              <a:rPr lang="en-US" sz="2400" dirty="0"/>
              <a:t>it dry.</a:t>
            </a:r>
            <a:endParaRPr lang="en-US" sz="2400" dirty="0" smtClean="0"/>
          </a:p>
        </p:txBody>
      </p:sp>
      <p:pic>
        <p:nvPicPr>
          <p:cNvPr id="51202" name="Picture 2" descr="http://www.chemistryland.com/CHM107Lab/Exp03_DetectOzone/OzoneLab/LayDownStripToDry.jpg"/>
          <p:cNvPicPr>
            <a:picLocks noChangeAspect="1" noChangeArrowheads="1"/>
          </p:cNvPicPr>
          <p:nvPr/>
        </p:nvPicPr>
        <p:blipFill>
          <a:blip r:embed="rId2" cstate="screen"/>
          <a:srcRect/>
          <a:stretch>
            <a:fillRect/>
          </a:stretch>
        </p:blipFill>
        <p:spPr bwMode="auto">
          <a:xfrm>
            <a:off x="228600" y="533400"/>
            <a:ext cx="4762500" cy="386715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yeballCataract.jpg"/>
          <p:cNvPicPr>
            <a:picLocks noChangeAspect="1"/>
          </p:cNvPicPr>
          <p:nvPr/>
        </p:nvPicPr>
        <p:blipFill>
          <a:blip r:embed="rId2" cstate="screen"/>
          <a:srcRect/>
          <a:stretch>
            <a:fillRect/>
          </a:stretch>
        </p:blipFill>
        <p:spPr>
          <a:xfrm>
            <a:off x="1066799" y="1752600"/>
            <a:ext cx="3490483" cy="2057400"/>
          </a:xfrm>
          <a:prstGeom prst="rect">
            <a:avLst/>
          </a:prstGeom>
        </p:spPr>
      </p:pic>
      <p:pic>
        <p:nvPicPr>
          <p:cNvPr id="3" name="Picture 2" descr="Iris_melanoma.jpg"/>
          <p:cNvPicPr>
            <a:picLocks noChangeAspect="1"/>
          </p:cNvPicPr>
          <p:nvPr/>
        </p:nvPicPr>
        <p:blipFill>
          <a:blip r:embed="rId3" cstate="screen"/>
          <a:stretch>
            <a:fillRect/>
          </a:stretch>
        </p:blipFill>
        <p:spPr>
          <a:xfrm>
            <a:off x="5334000" y="1752600"/>
            <a:ext cx="2895600" cy="2054633"/>
          </a:xfrm>
          <a:prstGeom prst="rect">
            <a:avLst/>
          </a:prstGeom>
        </p:spPr>
      </p:pic>
      <p:sp>
        <p:nvSpPr>
          <p:cNvPr id="4" name="TextBox 3"/>
          <p:cNvSpPr txBox="1"/>
          <p:nvPr/>
        </p:nvSpPr>
        <p:spPr>
          <a:xfrm>
            <a:off x="533400" y="762000"/>
            <a:ext cx="8305800" cy="664797"/>
          </a:xfrm>
          <a:prstGeom prst="rect">
            <a:avLst/>
          </a:prstGeom>
          <a:noFill/>
        </p:spPr>
        <p:txBody>
          <a:bodyPr wrap="square" lIns="0" tIns="0" rIns="0" bIns="0" rtlCol="0">
            <a:spAutoFit/>
          </a:bodyPr>
          <a:lstStyle/>
          <a:p>
            <a:pPr algn="ctr">
              <a:lnSpc>
                <a:spcPct val="90000"/>
              </a:lnSpc>
            </a:pPr>
            <a:r>
              <a:rPr lang="en-US" sz="2400" kern="0" dirty="0">
                <a:solidFill>
                  <a:prstClr val="white"/>
                </a:solidFill>
              </a:rPr>
              <a:t>   UV light contributes to cataracts (cloudiness) in the lens of the eye and to melanoma cancer that can affect the whole eye.</a:t>
            </a:r>
          </a:p>
        </p:txBody>
      </p:sp>
      <p:sp>
        <p:nvSpPr>
          <p:cNvPr id="7" name="TextBox 6"/>
          <p:cNvSpPr txBox="1"/>
          <p:nvPr/>
        </p:nvSpPr>
        <p:spPr>
          <a:xfrm>
            <a:off x="1066800" y="3886200"/>
            <a:ext cx="3505200" cy="430887"/>
          </a:xfrm>
          <a:prstGeom prst="rect">
            <a:avLst/>
          </a:prstGeom>
          <a:gradFill flip="none" rotWithShape="1">
            <a:gsLst>
              <a:gs pos="0">
                <a:srgbClr val="A07CAE"/>
              </a:gs>
              <a:gs pos="50000">
                <a:schemeClr val="tx1"/>
              </a:gs>
              <a:gs pos="100000">
                <a:srgbClr val="81689C"/>
              </a:gs>
            </a:gsLst>
            <a:lin ang="0" scaled="1"/>
            <a:tileRect/>
          </a:gradFill>
          <a:ln>
            <a:solidFill>
              <a:sysClr val="windowText" lastClr="000000"/>
            </a:solidFill>
          </a:ln>
        </p:spPr>
        <p:txBody>
          <a:bodyPr wrap="square" lIns="0" tIns="0" rIns="0" bIns="0" rtlCol="0">
            <a:spAutoFit/>
          </a:bodyPr>
          <a:lstStyle/>
          <a:p>
            <a:pPr algn="ctr"/>
            <a:r>
              <a:rPr lang="en-US" sz="2800" b="1" kern="0" dirty="0">
                <a:solidFill>
                  <a:prstClr val="black"/>
                </a:solidFill>
              </a:rPr>
              <a:t>Cataracts</a:t>
            </a:r>
          </a:p>
        </p:txBody>
      </p:sp>
      <p:sp>
        <p:nvSpPr>
          <p:cNvPr id="8" name="TextBox 7"/>
          <p:cNvSpPr txBox="1"/>
          <p:nvPr/>
        </p:nvSpPr>
        <p:spPr>
          <a:xfrm>
            <a:off x="5334000" y="3962400"/>
            <a:ext cx="2895600" cy="430887"/>
          </a:xfrm>
          <a:prstGeom prst="rect">
            <a:avLst/>
          </a:prstGeom>
          <a:gradFill flip="none" rotWithShape="1">
            <a:gsLst>
              <a:gs pos="0">
                <a:srgbClr val="A07CAE"/>
              </a:gs>
              <a:gs pos="50000">
                <a:schemeClr val="tx1"/>
              </a:gs>
              <a:gs pos="100000">
                <a:srgbClr val="81689C"/>
              </a:gs>
            </a:gsLst>
            <a:lin ang="0" scaled="1"/>
            <a:tileRect/>
          </a:gradFill>
          <a:ln>
            <a:solidFill>
              <a:sysClr val="windowText" lastClr="000000"/>
            </a:solidFill>
          </a:ln>
        </p:spPr>
        <p:txBody>
          <a:bodyPr wrap="square" lIns="0" tIns="0" rIns="0" bIns="0" rtlCol="0">
            <a:spAutoFit/>
          </a:bodyPr>
          <a:lstStyle/>
          <a:p>
            <a:pPr algn="ctr"/>
            <a:r>
              <a:rPr lang="en-US" sz="2800" b="1" kern="0" dirty="0">
                <a:solidFill>
                  <a:prstClr val="black"/>
                </a:solidFill>
              </a:rPr>
              <a:t>Melanoma</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chemistryland.com/CHM107Lab/Exp03_DetectOzone/OzoneLab/AllStripsDrying.jpg"/>
          <p:cNvPicPr>
            <a:picLocks noChangeAspect="1" noChangeArrowheads="1"/>
          </p:cNvPicPr>
          <p:nvPr/>
        </p:nvPicPr>
        <p:blipFill>
          <a:blip r:embed="rId2" cstate="screen"/>
          <a:srcRect/>
          <a:stretch>
            <a:fillRect/>
          </a:stretch>
        </p:blipFill>
        <p:spPr bwMode="auto">
          <a:xfrm>
            <a:off x="1000125" y="2133600"/>
            <a:ext cx="7143750" cy="4276726"/>
          </a:xfrm>
          <a:prstGeom prst="rect">
            <a:avLst/>
          </a:prstGeom>
          <a:noFill/>
        </p:spPr>
      </p:pic>
      <p:sp>
        <p:nvSpPr>
          <p:cNvPr id="3" name="TextBox 2"/>
          <p:cNvSpPr txBox="1"/>
          <p:nvPr/>
        </p:nvSpPr>
        <p:spPr>
          <a:xfrm>
            <a:off x="533400" y="457200"/>
            <a:ext cx="8382000" cy="1661993"/>
          </a:xfrm>
          <a:prstGeom prst="rect">
            <a:avLst/>
          </a:prstGeom>
          <a:noFill/>
        </p:spPr>
        <p:txBody>
          <a:bodyPr wrap="square" lIns="0" tIns="0" rIns="0" bIns="0" rtlCol="0">
            <a:spAutoFit/>
          </a:bodyPr>
          <a:lstStyle/>
          <a:p>
            <a:pPr>
              <a:lnSpc>
                <a:spcPct val="90000"/>
              </a:lnSpc>
            </a:pPr>
            <a:r>
              <a:rPr lang="en-US" sz="2400" dirty="0"/>
              <a:t>Below you can see that I had dipped 10 strips into the potassium iodide/cornstarch solution. </a:t>
            </a:r>
            <a:r>
              <a:rPr lang="en-US" sz="2400" dirty="0" smtClean="0"/>
              <a:t> </a:t>
            </a:r>
            <a:r>
              <a:rPr lang="en-US" sz="2400" dirty="0"/>
              <a:t>Let them dry, which shouldn't take long, maybe 20 minutes. To preserve </a:t>
            </a:r>
            <a:r>
              <a:rPr lang="en-US" sz="2400" dirty="0" smtClean="0"/>
              <a:t>them and for carrying them home, </a:t>
            </a:r>
            <a:r>
              <a:rPr lang="en-US" sz="2400" dirty="0"/>
              <a:t>place them in a </a:t>
            </a:r>
            <a:r>
              <a:rPr lang="en-US" sz="2400" dirty="0" err="1"/>
              <a:t>ziploc</a:t>
            </a:r>
            <a:r>
              <a:rPr lang="en-US" sz="2400" dirty="0"/>
              <a:t> bag</a:t>
            </a:r>
            <a:r>
              <a:rPr lang="en-US" sz="2400" dirty="0" smtClean="0"/>
              <a:t>.  You only need 5 strips at home. So the other 5 can be shared with lab partner.</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ectrum.jpg"/>
          <p:cNvPicPr>
            <a:picLocks noChangeAspect="1"/>
          </p:cNvPicPr>
          <p:nvPr/>
        </p:nvPicPr>
        <p:blipFill>
          <a:blip r:embed="rId2" cstate="screen"/>
          <a:stretch>
            <a:fillRect/>
          </a:stretch>
        </p:blipFill>
        <p:spPr>
          <a:xfrm>
            <a:off x="91726" y="1786466"/>
            <a:ext cx="6359908" cy="4665134"/>
          </a:xfrm>
          <a:prstGeom prst="rect">
            <a:avLst/>
          </a:prstGeom>
        </p:spPr>
      </p:pic>
      <p:sp>
        <p:nvSpPr>
          <p:cNvPr id="3" name="TextBox 2"/>
          <p:cNvSpPr txBox="1"/>
          <p:nvPr/>
        </p:nvSpPr>
        <p:spPr>
          <a:xfrm>
            <a:off x="800100" y="457200"/>
            <a:ext cx="7543800" cy="1107996"/>
          </a:xfrm>
          <a:prstGeom prst="rect">
            <a:avLst/>
          </a:prstGeom>
          <a:noFill/>
          <a:ln>
            <a:noFill/>
          </a:ln>
        </p:spPr>
        <p:txBody>
          <a:bodyPr wrap="square" lIns="18288" tIns="0" rIns="18288"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rPr>
              <a:t>The shorter the wavelength of UV light, the more dangerous it is.</a:t>
            </a:r>
          </a:p>
        </p:txBody>
      </p:sp>
      <p:sp>
        <p:nvSpPr>
          <p:cNvPr id="4" name="TextBox 3"/>
          <p:cNvSpPr txBox="1"/>
          <p:nvPr/>
        </p:nvSpPr>
        <p:spPr>
          <a:xfrm>
            <a:off x="6400800" y="1905000"/>
            <a:ext cx="2285999" cy="3693319"/>
          </a:xfrm>
          <a:prstGeom prst="rect">
            <a:avLst/>
          </a:prstGeom>
          <a:noFill/>
          <a:ln>
            <a:noFill/>
          </a:ln>
        </p:spPr>
        <p:txBody>
          <a:bodyPr wrap="square" lIns="18288" tIns="0" rIns="18288"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rPr>
              <a:t>Far (vacuum) UV (less than 200 nm) is the most dangerous.</a:t>
            </a:r>
          </a:p>
          <a:p>
            <a:pPr algn="ctr"/>
            <a:r>
              <a:rPr lang="en-US" sz="2400" b="1" dirty="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rPr>
              <a:t>But because air blocks these wavelengths of UV, we don’t normally worry about it.</a:t>
            </a:r>
          </a:p>
        </p:txBody>
      </p:sp>
      <p:sp>
        <p:nvSpPr>
          <p:cNvPr id="5" name="Down Arrow 4"/>
          <p:cNvSpPr/>
          <p:nvPr/>
        </p:nvSpPr>
        <p:spPr>
          <a:xfrm>
            <a:off x="5509807" y="3606799"/>
            <a:ext cx="228600" cy="389965"/>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f/fd/DNA_UV_mutation.svg/387px-DNA_UV_mutation.svg.png"/>
          <p:cNvPicPr>
            <a:picLocks noChangeAspect="1" noChangeArrowheads="1"/>
          </p:cNvPicPr>
          <p:nvPr/>
        </p:nvPicPr>
        <p:blipFill>
          <a:blip r:embed="rId2" cstate="screen"/>
          <a:srcRect/>
          <a:stretch>
            <a:fillRect/>
          </a:stretch>
        </p:blipFill>
        <p:spPr bwMode="auto">
          <a:xfrm>
            <a:off x="5172634" y="2209800"/>
            <a:ext cx="3971365" cy="3352800"/>
          </a:xfrm>
          <a:prstGeom prst="rect">
            <a:avLst/>
          </a:prstGeom>
          <a:noFill/>
        </p:spPr>
      </p:pic>
      <p:pic>
        <p:nvPicPr>
          <p:cNvPr id="2" name="Picture 4" descr="http://www.chemistryland.com/CHM107Lab/Exp08_UV/Lab/LightSpectrum.jpg"/>
          <p:cNvPicPr>
            <a:picLocks noChangeAspect="1" noChangeArrowheads="1"/>
          </p:cNvPicPr>
          <p:nvPr/>
        </p:nvPicPr>
        <p:blipFill>
          <a:blip r:embed="rId3" cstate="screen"/>
          <a:srcRect/>
          <a:stretch>
            <a:fillRect/>
          </a:stretch>
        </p:blipFill>
        <p:spPr bwMode="auto">
          <a:xfrm>
            <a:off x="0" y="2209800"/>
            <a:ext cx="5283200" cy="3962400"/>
          </a:xfrm>
          <a:prstGeom prst="rect">
            <a:avLst/>
          </a:prstGeom>
          <a:noFill/>
        </p:spPr>
      </p:pic>
      <p:sp>
        <p:nvSpPr>
          <p:cNvPr id="3" name="TextBox 2"/>
          <p:cNvSpPr txBox="1"/>
          <p:nvPr/>
        </p:nvSpPr>
        <p:spPr>
          <a:xfrm>
            <a:off x="381000" y="457200"/>
            <a:ext cx="8382000" cy="1477328"/>
          </a:xfrm>
          <a:prstGeom prst="rect">
            <a:avLst/>
          </a:prstGeom>
          <a:noFill/>
          <a:ln>
            <a:noFill/>
          </a:ln>
        </p:spPr>
        <p:txBody>
          <a:bodyPr wrap="square" lIns="18288" tIns="0" rIns="18288"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Ultraviolet B (UVB) causes sunburns and some forms of skin cancer.  Much of the UVB from the sun gets blocked by ozone in the upper atmosphere; however, some still comes through to do damage to DNA in skin.</a:t>
            </a:r>
          </a:p>
        </p:txBody>
      </p:sp>
      <p:sp>
        <p:nvSpPr>
          <p:cNvPr id="5" name="Down Arrow 4"/>
          <p:cNvSpPr/>
          <p:nvPr/>
        </p:nvSpPr>
        <p:spPr>
          <a:xfrm>
            <a:off x="4186517" y="4390872"/>
            <a:ext cx="228600" cy="436621"/>
          </a:xfrm>
          <a:prstGeom prst="downArrow">
            <a:avLst>
              <a:gd name="adj1" fmla="val 50000"/>
              <a:gd name="adj2" fmla="val 50000"/>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chemistryland.com/CHM107Lab/Exp08_UV/Lab/LightSpectrum.jpg"/>
          <p:cNvPicPr>
            <a:picLocks noChangeAspect="1" noChangeArrowheads="1"/>
          </p:cNvPicPr>
          <p:nvPr/>
        </p:nvPicPr>
        <p:blipFill>
          <a:blip r:embed="rId2" cstate="screen"/>
          <a:srcRect/>
          <a:stretch>
            <a:fillRect/>
          </a:stretch>
        </p:blipFill>
        <p:spPr bwMode="auto">
          <a:xfrm>
            <a:off x="1676400" y="1905000"/>
            <a:ext cx="5791200" cy="4343400"/>
          </a:xfrm>
          <a:prstGeom prst="rect">
            <a:avLst/>
          </a:prstGeom>
          <a:noFill/>
        </p:spPr>
      </p:pic>
      <p:sp>
        <p:nvSpPr>
          <p:cNvPr id="3" name="TextBox 2"/>
          <p:cNvSpPr txBox="1"/>
          <p:nvPr/>
        </p:nvSpPr>
        <p:spPr>
          <a:xfrm>
            <a:off x="381000" y="457200"/>
            <a:ext cx="8382000" cy="1200329"/>
          </a:xfrm>
          <a:prstGeom prst="rect">
            <a:avLst/>
          </a:prstGeom>
          <a:noFill/>
          <a:ln>
            <a:noFill/>
          </a:ln>
        </p:spPr>
        <p:txBody>
          <a:bodyPr wrap="square" lIns="18288" tIns="0" rIns="18288"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Ultraviolet A (UVA) doesn’t cause sunburns but can still damage skin.  UVA is not stopped by the atmosphere. </a:t>
            </a:r>
          </a:p>
        </p:txBody>
      </p:sp>
      <p:sp>
        <p:nvSpPr>
          <p:cNvPr id="4" name="Down Arrow 3"/>
          <p:cNvSpPr/>
          <p:nvPr/>
        </p:nvSpPr>
        <p:spPr>
          <a:xfrm>
            <a:off x="6042211" y="4202613"/>
            <a:ext cx="228600" cy="436621"/>
          </a:xfrm>
          <a:prstGeom prst="downArrow">
            <a:avLst>
              <a:gd name="adj1" fmla="val 50000"/>
              <a:gd name="adj2" fmla="val 50000"/>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457200"/>
            <a:ext cx="8382000" cy="997196"/>
          </a:xfrm>
          <a:prstGeom prst="rect">
            <a:avLst/>
          </a:prstGeom>
          <a:noFill/>
        </p:spPr>
        <p:txBody>
          <a:bodyPr wrap="square" lIns="0" tIns="0" rIns="0" bIns="0" rtlCol="0">
            <a:spAutoFit/>
          </a:bodyPr>
          <a:lstStyle/>
          <a:p>
            <a:pPr algn="ctr">
              <a:lnSpc>
                <a:spcPct val="90000"/>
              </a:lnSpc>
            </a:pPr>
            <a:r>
              <a:rPr lang="en-US" sz="2400" b="1" kern="0" dirty="0">
                <a:solidFill>
                  <a:prstClr val="white"/>
                </a:solidFill>
              </a:rPr>
              <a:t>Sunglasses are best defense against UV damage to eyes:</a:t>
            </a:r>
            <a:r>
              <a:rPr lang="en-US" sz="2400" kern="0" dirty="0">
                <a:solidFill>
                  <a:prstClr val="white"/>
                </a:solidFill>
              </a:rPr>
              <a:t>  </a:t>
            </a:r>
          </a:p>
          <a:p>
            <a:pPr algn="ctr">
              <a:lnSpc>
                <a:spcPct val="90000"/>
              </a:lnSpc>
            </a:pPr>
            <a:r>
              <a:rPr lang="en-US" sz="2400" kern="0" dirty="0">
                <a:solidFill>
                  <a:prstClr val="white"/>
                </a:solidFill>
              </a:rPr>
              <a:t>Sunglasses are good for reducing glare but more importantly they reduce the UV light that hit our eyes. </a:t>
            </a:r>
          </a:p>
        </p:txBody>
      </p:sp>
      <p:pic>
        <p:nvPicPr>
          <p:cNvPr id="7" name="Picture 6" descr="WearingSunglasses.jpg"/>
          <p:cNvPicPr>
            <a:picLocks noChangeAspect="1"/>
          </p:cNvPicPr>
          <p:nvPr/>
        </p:nvPicPr>
        <p:blipFill>
          <a:blip r:embed="rId2" cstate="screen"/>
          <a:stretch>
            <a:fillRect/>
          </a:stretch>
        </p:blipFill>
        <p:spPr>
          <a:xfrm>
            <a:off x="1524000" y="1524000"/>
            <a:ext cx="6248400" cy="4539852"/>
          </a:xfrm>
          <a:prstGeom prst="rect">
            <a:avLst/>
          </a:prstGeo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chemistryland.com/CHM107Lab/Exp08_UV/Lab/Skier.jpg"/>
          <p:cNvPicPr>
            <a:picLocks noChangeAspect="1" noChangeArrowheads="1"/>
          </p:cNvPicPr>
          <p:nvPr/>
        </p:nvPicPr>
        <p:blipFill>
          <a:blip r:embed="rId2" cstate="screen"/>
          <a:srcRect/>
          <a:stretch>
            <a:fillRect/>
          </a:stretch>
        </p:blipFill>
        <p:spPr bwMode="auto">
          <a:xfrm>
            <a:off x="152400" y="685800"/>
            <a:ext cx="4876800" cy="4210050"/>
          </a:xfrm>
          <a:prstGeom prst="rect">
            <a:avLst/>
          </a:prstGeom>
          <a:noFill/>
        </p:spPr>
      </p:pic>
      <p:sp>
        <p:nvSpPr>
          <p:cNvPr id="8" name="TextBox 7"/>
          <p:cNvSpPr txBox="1"/>
          <p:nvPr/>
        </p:nvSpPr>
        <p:spPr>
          <a:xfrm>
            <a:off x="152400" y="4876800"/>
            <a:ext cx="8763000" cy="1107996"/>
          </a:xfrm>
          <a:prstGeom prst="rect">
            <a:avLst/>
          </a:prstGeom>
          <a:noFill/>
        </p:spPr>
        <p:txBody>
          <a:bodyPr wrap="square" rtlCol="0">
            <a:spAutoFit/>
          </a:bodyPr>
          <a:lstStyle/>
          <a:p>
            <a:r>
              <a:rPr lang="en-US" sz="2200" dirty="0" smtClean="0"/>
              <a:t> brightness that tired the eyes. In fact it's an over exposure to UV light </a:t>
            </a:r>
            <a:r>
              <a:rPr lang="en-US" sz="2200" dirty="0"/>
              <a:t>that clouds the cornea (the clear part over the pupil). This can cause temporary or permanent blindness.</a:t>
            </a:r>
          </a:p>
        </p:txBody>
      </p:sp>
      <p:sp>
        <p:nvSpPr>
          <p:cNvPr id="9" name="TextBox 8"/>
          <p:cNvSpPr txBox="1"/>
          <p:nvPr/>
        </p:nvSpPr>
        <p:spPr>
          <a:xfrm>
            <a:off x="5257800" y="838200"/>
            <a:ext cx="3886200" cy="4154984"/>
          </a:xfrm>
          <a:prstGeom prst="rect">
            <a:avLst/>
          </a:prstGeom>
          <a:noFill/>
        </p:spPr>
        <p:txBody>
          <a:bodyPr wrap="square" rtlCol="0">
            <a:spAutoFit/>
          </a:bodyPr>
          <a:lstStyle/>
          <a:p>
            <a:r>
              <a:rPr lang="en-US" sz="2200" dirty="0"/>
              <a:t>Skiers wear goggles not just to keep snow and cold away from the eyes, but also to protect their eyes from UV light because the snow reflects about 85% of the UV light and the higher elevations have more UV light. This gives the eyes a triple dose of UV light. You've probably heard of "snow blindness." In the past I thought it was from too much </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chemistryland.com/CHM107Lab/Exp08_UV/Lab/SunglassesOnMannequins.jpg"/>
          <p:cNvPicPr>
            <a:picLocks noChangeAspect="1" noChangeArrowheads="1"/>
          </p:cNvPicPr>
          <p:nvPr/>
        </p:nvPicPr>
        <p:blipFill>
          <a:blip r:embed="rId2" cstate="screen"/>
          <a:srcRect/>
          <a:stretch>
            <a:fillRect/>
          </a:stretch>
        </p:blipFill>
        <p:spPr bwMode="auto">
          <a:xfrm>
            <a:off x="152400" y="533400"/>
            <a:ext cx="4876800" cy="4048125"/>
          </a:xfrm>
          <a:prstGeom prst="rect">
            <a:avLst/>
          </a:prstGeom>
          <a:noFill/>
        </p:spPr>
      </p:pic>
      <p:sp>
        <p:nvSpPr>
          <p:cNvPr id="3" name="TextBox 2"/>
          <p:cNvSpPr txBox="1"/>
          <p:nvPr/>
        </p:nvSpPr>
        <p:spPr>
          <a:xfrm>
            <a:off x="5181600" y="609600"/>
            <a:ext cx="3429000" cy="3785652"/>
          </a:xfrm>
          <a:prstGeom prst="rect">
            <a:avLst/>
          </a:prstGeom>
          <a:noFill/>
        </p:spPr>
        <p:txBody>
          <a:bodyPr wrap="square" rtlCol="0">
            <a:spAutoFit/>
          </a:bodyPr>
          <a:lstStyle/>
          <a:p>
            <a:r>
              <a:rPr lang="en-US" sz="2400" dirty="0"/>
              <a:t>It is recommended that sunglasses block 95% to 99% of UV-A and UV-B light.</a:t>
            </a:r>
          </a:p>
          <a:p>
            <a:r>
              <a:rPr lang="en-US" sz="2400" dirty="0"/>
              <a:t>There's a wide array of sunglasses and nearly all of them say they block all or most of the UV light; however, how truthful are their claims</a:t>
            </a:r>
            <a:r>
              <a:rPr lang="en-US" sz="2400" dirty="0" smtClean="0"/>
              <a:t>?</a:t>
            </a:r>
            <a:endParaRPr lang="en-US" sz="2400" dirty="0"/>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1255</Words>
  <Application>Microsoft Office PowerPoint</Application>
  <PresentationFormat>On-screen Show (4:3)</PresentationFormat>
  <Paragraphs>68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Metro</vt:lpstr>
      <vt:lpstr>Lab 6: Ultraviolet Light and Air Pollution</vt:lpstr>
      <vt:lpstr>Protection from Ultraviolet Light</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Protection from Ultraviolet Light</dc:title>
  <dc:creator>Ken Costello</dc:creator>
  <cp:lastModifiedBy>Ken Costello</cp:lastModifiedBy>
  <cp:revision>10</cp:revision>
  <dcterms:created xsi:type="dcterms:W3CDTF">2016-03-27T23:29:32Z</dcterms:created>
  <dcterms:modified xsi:type="dcterms:W3CDTF">2016-03-28T06:44:45Z</dcterms:modified>
</cp:coreProperties>
</file>